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handoutMasterIdLst>
    <p:handoutMasterId r:id="rId14"/>
  </p:handoutMasterIdLst>
  <p:sldIdLst>
    <p:sldId id="256" r:id="rId2"/>
    <p:sldId id="257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9144000" cy="687705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534" y="-90"/>
      </p:cViewPr>
      <p:guideLst>
        <p:guide orient="horz" pos="216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B52D1B3A-C3E1-4D34-A0E6-8147A98AAB72}" type="datetimeFigureOut">
              <a:rPr lang="ru-RU"/>
              <a:pPr>
                <a:defRPr/>
              </a:pPr>
              <a:t>07.10.2014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BFAAE0D4-63B5-4C91-8352-77D6E8C5BE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440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7705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12392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33563"/>
            <a:ext cx="6019800" cy="221615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392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78313"/>
            <a:ext cx="6019800" cy="17589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65863"/>
            <a:ext cx="2133600" cy="4587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1C313-8C47-46D0-BB2B-610E6026C58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9469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E1680-5CED-480C-8783-428C1E8A600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827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19600"/>
            <a:ext cx="7772400" cy="13652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14650"/>
            <a:ext cx="7772400" cy="1504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5544B-1A17-4958-8620-B7395E1D0DA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39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5963"/>
            <a:ext cx="4038600" cy="3897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5963"/>
            <a:ext cx="4038600" cy="3897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3ECBE-9F9A-494F-B823-07F0252B071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85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617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9875"/>
            <a:ext cx="4040188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81225"/>
            <a:ext cx="4040188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9875"/>
            <a:ext cx="4041775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81225"/>
            <a:ext cx="4041775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61EAE-94D6-4966-B510-C2CEBEC753E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184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D0F9D-2068-44E6-B34D-94C36A4904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268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437FA-0F2B-48DA-98D5-1607415217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738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68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705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9863"/>
            <a:ext cx="3008313" cy="470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86B3A-803E-4FD3-9F7F-E46BDDF8E9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8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13300"/>
            <a:ext cx="5486400" cy="5683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4363"/>
            <a:ext cx="5486400" cy="4125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81625"/>
            <a:ext cx="5486400" cy="8080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F5620-21FB-40CA-A45E-AE616A196F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07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17BEF-F14D-48C2-BD59-69333636438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460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8788"/>
            <a:ext cx="2057400" cy="54244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8788"/>
            <a:ext cx="6019800" cy="54244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82E6D-217D-4B71-A732-233794A047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95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8788"/>
            <a:ext cx="8229600" cy="13747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5963"/>
            <a:ext cx="4038600" cy="38973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5963"/>
            <a:ext cx="4038600" cy="38973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4C20C-A7F3-4AB6-8212-9C0CF10937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776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65863"/>
            <a:ext cx="28956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65863"/>
            <a:ext cx="21336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AC096F09-608E-4F39-89BB-761ED658728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7688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91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9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8788"/>
            <a:ext cx="82296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5963"/>
            <a:ext cx="8229600" cy="389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289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62688"/>
            <a:ext cx="213360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2644775"/>
            <a:ext cx="8172450" cy="1473200"/>
          </a:xfrm>
        </p:spPr>
        <p:txBody>
          <a:bodyPr/>
          <a:lstStyle/>
          <a:p>
            <a:pPr eaLnBrk="1" hangingPunct="1">
              <a:defRPr/>
            </a:pPr>
            <a:r>
              <a:rPr lang="ru-RU" sz="10900" b="1" dirty="0" smtClean="0">
                <a:solidFill>
                  <a:schemeClr val="bg1">
                    <a:lumMod val="95000"/>
                  </a:schemeClr>
                </a:solidFill>
              </a:rPr>
              <a:t>ЛЕКЦИЯ </a:t>
            </a:r>
            <a:r>
              <a:rPr lang="ru-RU" sz="10900" b="1" dirty="0" smtClean="0">
                <a:solidFill>
                  <a:schemeClr val="bg1">
                    <a:lumMod val="95000"/>
                  </a:schemeClr>
                </a:solidFill>
              </a:rPr>
              <a:t>9 </a:t>
            </a:r>
            <a:endParaRPr lang="ru-RU" sz="10900" b="1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652463"/>
            <a:ext cx="8115300" cy="1193800"/>
          </a:xfrm>
        </p:spPr>
        <p:txBody>
          <a:bodyPr/>
          <a:lstStyle/>
          <a:p>
            <a:pPr algn="ctr" eaLnBrk="1" hangingPunct="1"/>
            <a:r>
              <a:rPr lang="kk-KZ" b="1" smtClean="0">
                <a:solidFill>
                  <a:srgbClr val="FF0000"/>
                </a:solidFill>
              </a:rPr>
              <a:t>СОЗЫЛУ немесе СЫҒЫЛУ</a:t>
            </a:r>
            <a:endParaRPr lang="ru-RU" b="1" smtClean="0">
              <a:solidFill>
                <a:srgbClr val="FF0000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dirty="0" smtClean="0"/>
              <a:t> </a:t>
            </a:r>
            <a:r>
              <a:rPr lang="kk-KZ" sz="3600" dirty="0" smtClean="0"/>
              <a:t>Брустың </a:t>
            </a:r>
            <a:r>
              <a:rPr lang="kk-KZ" sz="3600" b="1" dirty="0" smtClean="0">
                <a:solidFill>
                  <a:schemeClr val="accent1">
                    <a:lumMod val="50000"/>
                  </a:schemeClr>
                </a:solidFill>
              </a:rPr>
              <a:t>созылуы</a:t>
            </a:r>
            <a:r>
              <a:rPr lang="kk-KZ" sz="3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k-KZ" sz="3600" dirty="0" smtClean="0"/>
              <a:t>немесе </a:t>
            </a:r>
            <a:r>
              <a:rPr lang="kk-KZ" sz="3600" dirty="0" smtClean="0">
                <a:solidFill>
                  <a:schemeClr val="accent1">
                    <a:lumMod val="50000"/>
                  </a:schemeClr>
                </a:solidFill>
              </a:rPr>
              <a:t>сығылуы </a:t>
            </a:r>
            <a:r>
              <a:rPr lang="kk-KZ" sz="3600" dirty="0" smtClean="0"/>
              <a:t>деп, оның көлденең қимасына тек ұзындық бойымен әсер ететін күш түсіп, ал басқа күштер (көлденең күш, айналу күш және иілу моменттері) нөлге тең болу жағдайын  айтады</a:t>
            </a:r>
            <a:endParaRPr lang="ru-RU" sz="36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>
                <a:solidFill>
                  <a:srgbClr val="FF0000"/>
                </a:solidFill>
              </a:rPr>
              <a:t>СОЗЫЛУ, СЫҒЫЛУ  ДЕФОРМАЦИЯСЫ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5963"/>
            <a:ext cx="8229600" cy="41671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800" smtClean="0"/>
              <a:t>   </a:t>
            </a:r>
            <a:endParaRPr lang="ru-RU" sz="4400" smtClean="0"/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1403350" y="1782763"/>
            <a:ext cx="5976938" cy="2016125"/>
            <a:chOff x="1418" y="3834"/>
            <a:chExt cx="9180" cy="2700"/>
          </a:xfrm>
        </p:grpSpPr>
        <p:grpSp>
          <p:nvGrpSpPr>
            <p:cNvPr id="5136" name="Group 5"/>
            <p:cNvGrpSpPr>
              <a:grpSpLocks/>
            </p:cNvGrpSpPr>
            <p:nvPr/>
          </p:nvGrpSpPr>
          <p:grpSpPr bwMode="auto">
            <a:xfrm>
              <a:off x="6458" y="4156"/>
              <a:ext cx="4140" cy="1620"/>
              <a:chOff x="6278" y="3834"/>
              <a:chExt cx="4140" cy="1620"/>
            </a:xfrm>
          </p:grpSpPr>
          <p:sp>
            <p:nvSpPr>
              <p:cNvPr id="5160" name="Rectangle 6"/>
              <p:cNvSpPr>
                <a:spLocks noChangeArrowheads="1"/>
              </p:cNvSpPr>
              <p:nvPr/>
            </p:nvSpPr>
            <p:spPr bwMode="auto">
              <a:xfrm>
                <a:off x="7178" y="3834"/>
                <a:ext cx="2340" cy="900"/>
              </a:xfrm>
              <a:prstGeom prst="rect">
                <a:avLst/>
              </a:prstGeom>
              <a:noFill/>
              <a:ln w="2857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1" name="Rectangle 7"/>
              <p:cNvSpPr>
                <a:spLocks noChangeArrowheads="1"/>
              </p:cNvSpPr>
              <p:nvPr/>
            </p:nvSpPr>
            <p:spPr bwMode="auto">
              <a:xfrm>
                <a:off x="6998" y="3914"/>
                <a:ext cx="2700" cy="720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2" name="Line 8"/>
              <p:cNvSpPr>
                <a:spLocks noChangeShapeType="1"/>
              </p:cNvSpPr>
              <p:nvPr/>
            </p:nvSpPr>
            <p:spPr bwMode="auto">
              <a:xfrm flipH="1">
                <a:off x="9478" y="4734"/>
                <a:ext cx="9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3" name="Line 9"/>
              <p:cNvSpPr>
                <a:spLocks noChangeShapeType="1"/>
              </p:cNvSpPr>
              <p:nvPr/>
            </p:nvSpPr>
            <p:spPr bwMode="auto">
              <a:xfrm>
                <a:off x="10238" y="4554"/>
                <a:ext cx="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4" name="Line 10"/>
              <p:cNvSpPr>
                <a:spLocks noChangeShapeType="1"/>
              </p:cNvSpPr>
              <p:nvPr/>
            </p:nvSpPr>
            <p:spPr bwMode="auto">
              <a:xfrm>
                <a:off x="8978" y="3834"/>
                <a:ext cx="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5" name="Line 11"/>
              <p:cNvSpPr>
                <a:spLocks noChangeShapeType="1"/>
              </p:cNvSpPr>
              <p:nvPr/>
            </p:nvSpPr>
            <p:spPr bwMode="auto">
              <a:xfrm flipV="1">
                <a:off x="7838" y="3914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6" name="Line 12"/>
              <p:cNvSpPr>
                <a:spLocks noChangeShapeType="1"/>
              </p:cNvSpPr>
              <p:nvPr/>
            </p:nvSpPr>
            <p:spPr bwMode="auto">
              <a:xfrm>
                <a:off x="6758" y="4254"/>
                <a:ext cx="32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7" name="Line 13"/>
              <p:cNvSpPr>
                <a:spLocks noChangeShapeType="1"/>
              </p:cNvSpPr>
              <p:nvPr/>
            </p:nvSpPr>
            <p:spPr bwMode="auto">
              <a:xfrm>
                <a:off x="6278" y="4254"/>
                <a:ext cx="72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8" name="Line 14"/>
              <p:cNvSpPr>
                <a:spLocks noChangeShapeType="1"/>
              </p:cNvSpPr>
              <p:nvPr/>
            </p:nvSpPr>
            <p:spPr bwMode="auto">
              <a:xfrm flipH="1">
                <a:off x="9698" y="4254"/>
                <a:ext cx="72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9" name="Line 15"/>
              <p:cNvSpPr>
                <a:spLocks noChangeShapeType="1"/>
              </p:cNvSpPr>
              <p:nvPr/>
            </p:nvSpPr>
            <p:spPr bwMode="auto">
              <a:xfrm>
                <a:off x="8978" y="4634"/>
                <a:ext cx="14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70" name="Line 16"/>
              <p:cNvSpPr>
                <a:spLocks noChangeShapeType="1"/>
              </p:cNvSpPr>
              <p:nvPr/>
            </p:nvSpPr>
            <p:spPr bwMode="auto">
              <a:xfrm flipV="1">
                <a:off x="10238" y="4734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71" name="Line 17"/>
              <p:cNvSpPr>
                <a:spLocks noChangeShapeType="1"/>
              </p:cNvSpPr>
              <p:nvPr/>
            </p:nvSpPr>
            <p:spPr bwMode="auto">
              <a:xfrm flipV="1">
                <a:off x="10238" y="4414"/>
                <a:ext cx="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72" name="Text Box 18"/>
              <p:cNvSpPr txBox="1">
                <a:spLocks noChangeArrowheads="1"/>
              </p:cNvSpPr>
              <p:nvPr/>
            </p:nvSpPr>
            <p:spPr bwMode="auto">
              <a:xfrm>
                <a:off x="6458" y="383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400"/>
                  <a:t>Р</a:t>
                </a:r>
                <a:endParaRPr lang="ru-RU"/>
              </a:p>
            </p:txBody>
          </p:sp>
          <p:sp>
            <p:nvSpPr>
              <p:cNvPr id="5173" name="Text Box 19"/>
              <p:cNvSpPr txBox="1">
                <a:spLocks noChangeArrowheads="1"/>
              </p:cNvSpPr>
              <p:nvPr/>
            </p:nvSpPr>
            <p:spPr bwMode="auto">
              <a:xfrm>
                <a:off x="9878" y="383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400"/>
                  <a:t>Р</a:t>
                </a:r>
                <a:endParaRPr lang="ru-RU"/>
              </a:p>
            </p:txBody>
          </p:sp>
          <p:sp>
            <p:nvSpPr>
              <p:cNvPr id="5174" name="Text Box 20"/>
              <p:cNvSpPr txBox="1">
                <a:spLocks noChangeArrowheads="1"/>
              </p:cNvSpPr>
              <p:nvPr/>
            </p:nvSpPr>
            <p:spPr bwMode="auto">
              <a:xfrm>
                <a:off x="7358" y="401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400" i="1"/>
                  <a:t>а</a:t>
                </a:r>
                <a:endParaRPr lang="ru-RU" i="1"/>
              </a:p>
            </p:txBody>
          </p:sp>
          <p:sp>
            <p:nvSpPr>
              <p:cNvPr id="5175" name="Text Box 21"/>
              <p:cNvSpPr txBox="1">
                <a:spLocks noChangeArrowheads="1"/>
              </p:cNvSpPr>
              <p:nvPr/>
            </p:nvSpPr>
            <p:spPr bwMode="auto">
              <a:xfrm>
                <a:off x="8498" y="409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400" i="1"/>
                  <a:t>а</a:t>
                </a:r>
                <a:r>
                  <a:rPr lang="en-US" sz="1400" baseline="-25000"/>
                  <a:t>1</a:t>
                </a:r>
                <a:endParaRPr lang="ru-RU"/>
              </a:p>
            </p:txBody>
          </p:sp>
          <p:sp>
            <p:nvSpPr>
              <p:cNvPr id="5176" name="Text Box 22"/>
              <p:cNvSpPr txBox="1">
                <a:spLocks noChangeArrowheads="1"/>
              </p:cNvSpPr>
              <p:nvPr/>
            </p:nvSpPr>
            <p:spPr bwMode="auto">
              <a:xfrm>
                <a:off x="9698" y="4374"/>
                <a:ext cx="720" cy="1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400" i="1"/>
                  <a:t>∆</a:t>
                </a:r>
                <a:r>
                  <a:rPr lang="ru-RU" sz="1400" i="1"/>
                  <a:t>а</a:t>
                </a:r>
                <a:r>
                  <a:rPr lang="en-US" sz="1400"/>
                  <a:t>/2</a:t>
                </a:r>
                <a:endParaRPr lang="ru-RU"/>
              </a:p>
            </p:txBody>
          </p:sp>
        </p:grpSp>
        <p:grpSp>
          <p:nvGrpSpPr>
            <p:cNvPr id="5137" name="Group 23"/>
            <p:cNvGrpSpPr>
              <a:grpSpLocks/>
            </p:cNvGrpSpPr>
            <p:nvPr/>
          </p:nvGrpSpPr>
          <p:grpSpPr bwMode="auto">
            <a:xfrm>
              <a:off x="1418" y="3834"/>
              <a:ext cx="4860" cy="2042"/>
              <a:chOff x="1418" y="3834"/>
              <a:chExt cx="4860" cy="2042"/>
            </a:xfrm>
          </p:grpSpPr>
          <p:sp>
            <p:nvSpPr>
              <p:cNvPr id="5140" name="Rectangle 24"/>
              <p:cNvSpPr>
                <a:spLocks noChangeArrowheads="1"/>
              </p:cNvSpPr>
              <p:nvPr/>
            </p:nvSpPr>
            <p:spPr bwMode="auto">
              <a:xfrm>
                <a:off x="2678" y="4156"/>
                <a:ext cx="2340" cy="900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1" name="Rectangle 25"/>
              <p:cNvSpPr>
                <a:spLocks noChangeArrowheads="1"/>
              </p:cNvSpPr>
              <p:nvPr/>
            </p:nvSpPr>
            <p:spPr bwMode="auto">
              <a:xfrm>
                <a:off x="2498" y="4236"/>
                <a:ext cx="2700" cy="720"/>
              </a:xfrm>
              <a:prstGeom prst="rect">
                <a:avLst/>
              </a:prstGeom>
              <a:noFill/>
              <a:ln w="2857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2" name="Line 26"/>
              <p:cNvSpPr>
                <a:spLocks noChangeShapeType="1"/>
              </p:cNvSpPr>
              <p:nvPr/>
            </p:nvSpPr>
            <p:spPr bwMode="auto">
              <a:xfrm>
                <a:off x="2678" y="4696"/>
                <a:ext cx="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3" name="Line 27"/>
              <p:cNvSpPr>
                <a:spLocks noChangeShapeType="1"/>
              </p:cNvSpPr>
              <p:nvPr/>
            </p:nvSpPr>
            <p:spPr bwMode="auto">
              <a:xfrm>
                <a:off x="5018" y="4696"/>
                <a:ext cx="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4" name="Line 28"/>
              <p:cNvSpPr>
                <a:spLocks noChangeShapeType="1"/>
              </p:cNvSpPr>
              <p:nvPr/>
            </p:nvSpPr>
            <p:spPr bwMode="auto">
              <a:xfrm>
                <a:off x="2678" y="5416"/>
                <a:ext cx="23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5" name="Line 29"/>
              <p:cNvSpPr>
                <a:spLocks noChangeShapeType="1"/>
              </p:cNvSpPr>
              <p:nvPr/>
            </p:nvSpPr>
            <p:spPr bwMode="auto">
              <a:xfrm>
                <a:off x="5198" y="4756"/>
                <a:ext cx="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6" name="Line 30"/>
              <p:cNvSpPr>
                <a:spLocks noChangeShapeType="1"/>
              </p:cNvSpPr>
              <p:nvPr/>
            </p:nvSpPr>
            <p:spPr bwMode="auto">
              <a:xfrm>
                <a:off x="2498" y="4936"/>
                <a:ext cx="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7" name="Line 31"/>
              <p:cNvSpPr>
                <a:spLocks noChangeShapeType="1"/>
              </p:cNvSpPr>
              <p:nvPr/>
            </p:nvSpPr>
            <p:spPr bwMode="auto">
              <a:xfrm>
                <a:off x="2498" y="5776"/>
                <a:ext cx="27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8" name="Line 32"/>
              <p:cNvSpPr>
                <a:spLocks noChangeShapeType="1"/>
              </p:cNvSpPr>
              <p:nvPr/>
            </p:nvSpPr>
            <p:spPr bwMode="auto">
              <a:xfrm>
                <a:off x="2258" y="4576"/>
                <a:ext cx="32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9" name="Line 33"/>
              <p:cNvSpPr>
                <a:spLocks noChangeShapeType="1"/>
              </p:cNvSpPr>
              <p:nvPr/>
            </p:nvSpPr>
            <p:spPr bwMode="auto">
              <a:xfrm flipH="1">
                <a:off x="1958" y="4576"/>
                <a:ext cx="72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oval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0" name="Line 34"/>
              <p:cNvSpPr>
                <a:spLocks noChangeShapeType="1"/>
              </p:cNvSpPr>
              <p:nvPr/>
            </p:nvSpPr>
            <p:spPr bwMode="auto">
              <a:xfrm>
                <a:off x="4978" y="4576"/>
                <a:ext cx="72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oval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1" name="Line 35"/>
              <p:cNvSpPr>
                <a:spLocks noChangeShapeType="1"/>
              </p:cNvSpPr>
              <p:nvPr/>
            </p:nvSpPr>
            <p:spPr bwMode="auto">
              <a:xfrm>
                <a:off x="4478" y="5236"/>
                <a:ext cx="14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2" name="Line 36"/>
              <p:cNvSpPr>
                <a:spLocks noChangeShapeType="1"/>
              </p:cNvSpPr>
              <p:nvPr/>
            </p:nvSpPr>
            <p:spPr bwMode="auto">
              <a:xfrm>
                <a:off x="4478" y="5236"/>
                <a:ext cx="5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3" name="Line 37"/>
              <p:cNvSpPr>
                <a:spLocks noChangeShapeType="1"/>
              </p:cNvSpPr>
              <p:nvPr/>
            </p:nvSpPr>
            <p:spPr bwMode="auto">
              <a:xfrm>
                <a:off x="5198" y="5236"/>
                <a:ext cx="5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4" name="Text Box 38"/>
              <p:cNvSpPr txBox="1">
                <a:spLocks noChangeArrowheads="1"/>
              </p:cNvSpPr>
              <p:nvPr/>
            </p:nvSpPr>
            <p:spPr bwMode="auto">
              <a:xfrm>
                <a:off x="1958" y="4156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400"/>
                  <a:t>Р</a:t>
                </a:r>
                <a:endParaRPr lang="ru-RU"/>
              </a:p>
            </p:txBody>
          </p:sp>
          <p:sp>
            <p:nvSpPr>
              <p:cNvPr id="5155" name="Text Box 39"/>
              <p:cNvSpPr txBox="1">
                <a:spLocks noChangeArrowheads="1"/>
              </p:cNvSpPr>
              <p:nvPr/>
            </p:nvSpPr>
            <p:spPr bwMode="auto">
              <a:xfrm>
                <a:off x="5378" y="4156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400"/>
                  <a:t>Р</a:t>
                </a:r>
                <a:endParaRPr lang="ru-RU"/>
              </a:p>
            </p:txBody>
          </p:sp>
          <p:sp>
            <p:nvSpPr>
              <p:cNvPr id="5156" name="Text Box 40"/>
              <p:cNvSpPr txBox="1">
                <a:spLocks noChangeArrowheads="1"/>
              </p:cNvSpPr>
              <p:nvPr/>
            </p:nvSpPr>
            <p:spPr bwMode="auto">
              <a:xfrm>
                <a:off x="3578" y="5016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400" i="1"/>
                  <a:t>l</a:t>
                </a:r>
                <a:endParaRPr lang="ru-RU"/>
              </a:p>
            </p:txBody>
          </p:sp>
          <p:sp>
            <p:nvSpPr>
              <p:cNvPr id="5157" name="Text Box 41"/>
              <p:cNvSpPr txBox="1">
                <a:spLocks noChangeArrowheads="1"/>
              </p:cNvSpPr>
              <p:nvPr/>
            </p:nvSpPr>
            <p:spPr bwMode="auto">
              <a:xfrm>
                <a:off x="3758" y="5336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400" i="1"/>
                  <a:t>l</a:t>
                </a:r>
                <a:r>
                  <a:rPr lang="en-US" sz="1400" baseline="-25000"/>
                  <a:t>1</a:t>
                </a:r>
                <a:endParaRPr lang="ru-RU"/>
              </a:p>
            </p:txBody>
          </p:sp>
          <p:sp>
            <p:nvSpPr>
              <p:cNvPr id="5158" name="Text Box 42"/>
              <p:cNvSpPr txBox="1">
                <a:spLocks noChangeArrowheads="1"/>
              </p:cNvSpPr>
              <p:nvPr/>
            </p:nvSpPr>
            <p:spPr bwMode="auto">
              <a:xfrm>
                <a:off x="5318" y="4816"/>
                <a:ext cx="96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400" i="1"/>
                  <a:t>∆l</a:t>
                </a:r>
                <a:r>
                  <a:rPr lang="en-US" sz="1400"/>
                  <a:t>/2</a:t>
                </a:r>
                <a:endParaRPr lang="ru-RU"/>
              </a:p>
            </p:txBody>
          </p:sp>
          <p:sp>
            <p:nvSpPr>
              <p:cNvPr id="5159" name="Text Box 43"/>
              <p:cNvSpPr txBox="1">
                <a:spLocks noChangeArrowheads="1"/>
              </p:cNvSpPr>
              <p:nvPr/>
            </p:nvSpPr>
            <p:spPr bwMode="auto">
              <a:xfrm>
                <a:off x="1418" y="383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400" i="1"/>
                  <a:t>а</a:t>
                </a:r>
                <a:r>
                  <a:rPr lang="ru-RU" sz="1400"/>
                  <a:t>)</a:t>
                </a:r>
                <a:endParaRPr lang="ru-RU"/>
              </a:p>
            </p:txBody>
          </p:sp>
        </p:grpSp>
        <p:sp>
          <p:nvSpPr>
            <p:cNvPr id="5138" name="Text Box 44"/>
            <p:cNvSpPr txBox="1">
              <a:spLocks noChangeArrowheads="1"/>
            </p:cNvSpPr>
            <p:nvPr/>
          </p:nvSpPr>
          <p:spPr bwMode="auto">
            <a:xfrm>
              <a:off x="6098" y="3834"/>
              <a:ext cx="5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1400" i="1"/>
                <a:t>б</a:t>
              </a:r>
              <a:r>
                <a:rPr lang="ru-RU" sz="1400"/>
                <a:t>)</a:t>
              </a:r>
              <a:endParaRPr lang="ru-RU"/>
            </a:p>
          </p:txBody>
        </p:sp>
        <p:sp>
          <p:nvSpPr>
            <p:cNvPr id="5139" name="Text Box 45"/>
            <p:cNvSpPr txBox="1">
              <a:spLocks noChangeArrowheads="1"/>
            </p:cNvSpPr>
            <p:nvPr/>
          </p:nvSpPr>
          <p:spPr bwMode="auto">
            <a:xfrm>
              <a:off x="5378" y="5994"/>
              <a:ext cx="198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/>
            </a:p>
          </p:txBody>
        </p:sp>
      </p:grpSp>
      <p:sp>
        <p:nvSpPr>
          <p:cNvPr id="5125" name="Rectangle 54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6" name="Object 53"/>
          <p:cNvGraphicFramePr>
            <a:graphicFrameLocks noChangeAspect="1"/>
          </p:cNvGraphicFramePr>
          <p:nvPr/>
        </p:nvGraphicFramePr>
        <p:xfrm>
          <a:off x="1203325" y="3367088"/>
          <a:ext cx="1550988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Формула" r:id="rId3" imgW="609336" imgH="215806" progId="Equation.3">
                  <p:embed/>
                </p:oleObj>
              </mc:Choice>
              <mc:Fallback>
                <p:oleObj name="Формула" r:id="rId3" imgW="609336" imgH="215806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3325" y="3367088"/>
                        <a:ext cx="1550988" cy="5349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Text Box 55"/>
          <p:cNvSpPr txBox="1">
            <a:spLocks noChangeArrowheads="1"/>
          </p:cNvSpPr>
          <p:nvPr/>
        </p:nvSpPr>
        <p:spPr bwMode="auto">
          <a:xfrm>
            <a:off x="2843213" y="3438525"/>
            <a:ext cx="5503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- </a:t>
            </a:r>
            <a:r>
              <a:rPr lang="ru-RU" sz="2000" b="1"/>
              <a:t>абсолют бойлық деформация (ұзарылу)</a:t>
            </a:r>
          </a:p>
        </p:txBody>
      </p:sp>
      <p:sp>
        <p:nvSpPr>
          <p:cNvPr id="5128" name="Rectangle 57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9" name="Object 56"/>
          <p:cNvGraphicFramePr>
            <a:graphicFrameLocks noChangeAspect="1"/>
          </p:cNvGraphicFramePr>
          <p:nvPr/>
        </p:nvGraphicFramePr>
        <p:xfrm>
          <a:off x="1214438" y="3938588"/>
          <a:ext cx="14081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8" name="Формула" r:id="rId5" imgW="457002" imgH="393529" progId="Equation.3">
                  <p:embed/>
                </p:oleObj>
              </mc:Choice>
              <mc:Fallback>
                <p:oleObj name="Формула" r:id="rId5" imgW="457002" imgH="393529" progId="Equation.3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3938588"/>
                        <a:ext cx="1408112" cy="9144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0" name="Text Box 58"/>
          <p:cNvSpPr txBox="1">
            <a:spLocks noChangeArrowheads="1"/>
          </p:cNvSpPr>
          <p:nvPr/>
        </p:nvSpPr>
        <p:spPr bwMode="auto">
          <a:xfrm>
            <a:off x="2771775" y="4152900"/>
            <a:ext cx="3509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- </a:t>
            </a:r>
            <a:r>
              <a:rPr lang="ru-RU" sz="2000" b="1"/>
              <a:t>салыстырмалы ұзарылу</a:t>
            </a:r>
          </a:p>
        </p:txBody>
      </p:sp>
      <p:sp>
        <p:nvSpPr>
          <p:cNvPr id="5131" name="Text Box 60"/>
          <p:cNvSpPr txBox="1">
            <a:spLocks noChangeArrowheads="1"/>
          </p:cNvSpPr>
          <p:nvPr/>
        </p:nvSpPr>
        <p:spPr bwMode="auto">
          <a:xfrm>
            <a:off x="2714625" y="4938713"/>
            <a:ext cx="5827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/>
              <a:t>- </a:t>
            </a:r>
            <a:r>
              <a:rPr lang="ru-RU" sz="2000" b="1"/>
              <a:t>абсолют ендік деформация(қысқарылу)</a:t>
            </a:r>
          </a:p>
        </p:txBody>
      </p:sp>
      <p:sp>
        <p:nvSpPr>
          <p:cNvPr id="5132" name="Rectangle 62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33" name="Object 61"/>
          <p:cNvGraphicFramePr>
            <a:graphicFrameLocks noChangeAspect="1"/>
          </p:cNvGraphicFramePr>
          <p:nvPr/>
        </p:nvGraphicFramePr>
        <p:xfrm>
          <a:off x="1143000" y="5510213"/>
          <a:ext cx="1439863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Формула" r:id="rId7" imgW="520474" imgH="393529" progId="Equation.3">
                  <p:embed/>
                </p:oleObj>
              </mc:Choice>
              <mc:Fallback>
                <p:oleObj name="Формула" r:id="rId7" imgW="520474" imgH="393529" progId="Equation.3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510213"/>
                        <a:ext cx="1439863" cy="8445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4" name="Text Box 63"/>
          <p:cNvSpPr txBox="1">
            <a:spLocks noChangeArrowheads="1"/>
          </p:cNvSpPr>
          <p:nvPr/>
        </p:nvSpPr>
        <p:spPr bwMode="auto">
          <a:xfrm>
            <a:off x="2643188" y="5795963"/>
            <a:ext cx="48434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- </a:t>
            </a:r>
            <a:r>
              <a:rPr lang="ru-RU" sz="2000" b="1"/>
              <a:t>салыстырмалы ендік деформация</a:t>
            </a:r>
          </a:p>
        </p:txBody>
      </p:sp>
      <p:graphicFrame>
        <p:nvGraphicFramePr>
          <p:cNvPr id="5135" name="Object 64"/>
          <p:cNvGraphicFramePr>
            <a:graphicFrameLocks noChangeAspect="1"/>
          </p:cNvGraphicFramePr>
          <p:nvPr/>
        </p:nvGraphicFramePr>
        <p:xfrm>
          <a:off x="1176338" y="4867275"/>
          <a:ext cx="1525587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0" name="Формула" r:id="rId9" imgW="710891" imgH="215806" progId="Equation.3">
                  <p:embed/>
                </p:oleObj>
              </mc:Choice>
              <mc:Fallback>
                <p:oleObj name="Формула" r:id="rId9" imgW="710891" imgH="215806" progId="Equation.3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6338" y="4867275"/>
                        <a:ext cx="1525587" cy="5349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550863"/>
            <a:ext cx="8218487" cy="55594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mtClean="0"/>
              <a:t> </a:t>
            </a:r>
            <a:r>
              <a:rPr lang="ru-RU" sz="2800" b="1" i="1" smtClean="0"/>
              <a:t>Салыстырмалы бойлық деформациямен  салыстырмалы енд</a:t>
            </a:r>
            <a:r>
              <a:rPr lang="kk-KZ" sz="2800" b="1" i="1" smtClean="0"/>
              <a:t>ік</a:t>
            </a:r>
            <a:r>
              <a:rPr lang="ru-RU" sz="2800" b="1" i="1" smtClean="0"/>
              <a:t> деформацияның арасындағы қатынас</a:t>
            </a:r>
            <a:r>
              <a:rPr lang="ru-RU" sz="2800" b="1" smtClean="0"/>
              <a:t> </a:t>
            </a:r>
            <a:r>
              <a:rPr lang="ru-RU" sz="2800" b="1" smtClean="0">
                <a:solidFill>
                  <a:srgbClr val="FF0000"/>
                </a:solidFill>
              </a:rPr>
              <a:t>Пуассон коэффициенті </a:t>
            </a:r>
            <a:r>
              <a:rPr lang="ru-RU" sz="2800" b="1" i="1" smtClean="0"/>
              <a:t>деп аталады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/>
              <a:t>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b="1" smtClean="0"/>
              <a:t>Пуассон к</a:t>
            </a:r>
            <a:r>
              <a:rPr lang="ru-RU" sz="2800" b="1" smtClean="0"/>
              <a:t>оэффициенті </a:t>
            </a:r>
            <a:r>
              <a:rPr lang="kk-KZ" sz="2800" smtClean="0"/>
              <a:t>әр түрлі заттар үшін әр түрлі болады (серпімді қасиетін сипаттайды). Барлық изотропты материалдар үшін </a:t>
            </a:r>
            <a:r>
              <a:rPr lang="kk-KZ" sz="2800" b="1" i="1" smtClean="0">
                <a:solidFill>
                  <a:srgbClr val="FF0000"/>
                </a:solidFill>
              </a:rPr>
              <a:t>0</a:t>
            </a:r>
            <a:r>
              <a:rPr lang="kk-KZ" sz="2800" smtClean="0"/>
              <a:t> мен </a:t>
            </a:r>
            <a:r>
              <a:rPr lang="kk-KZ" sz="2800" b="1" i="1" smtClean="0">
                <a:solidFill>
                  <a:srgbClr val="FF0000"/>
                </a:solidFill>
              </a:rPr>
              <a:t>0,5</a:t>
            </a:r>
            <a:r>
              <a:rPr lang="kk-KZ" sz="2800" smtClean="0"/>
              <a:t>-тің арасында жататады</a:t>
            </a:r>
            <a:endParaRPr lang="ru-RU" sz="2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/>
              <a:t>   </a:t>
            </a:r>
          </a:p>
        </p:txBody>
      </p:sp>
      <p:sp>
        <p:nvSpPr>
          <p:cNvPr id="6147" name="Rectangle 9"/>
          <p:cNvSpPr>
            <a:spLocks noChangeArrowheads="1"/>
          </p:cNvSpPr>
          <p:nvPr/>
        </p:nvSpPr>
        <p:spPr bwMode="auto">
          <a:xfrm>
            <a:off x="0" y="3113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8" name="Object 8"/>
          <p:cNvGraphicFramePr>
            <a:graphicFrameLocks noChangeAspect="1"/>
          </p:cNvGraphicFramePr>
          <p:nvPr/>
        </p:nvGraphicFramePr>
        <p:xfrm>
          <a:off x="3429000" y="2081213"/>
          <a:ext cx="2016125" cy="1411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3" imgW="495085" imgH="431613" progId="Equation.3">
                  <p:embed/>
                </p:oleObj>
              </mc:Choice>
              <mc:Fallback>
                <p:oleObj name="Формула" r:id="rId3" imgW="495085" imgH="431613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081213"/>
                        <a:ext cx="2016125" cy="1411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11"/>
          <p:cNvSpPr>
            <a:spLocks noChangeArrowheads="1"/>
          </p:cNvSpPr>
          <p:nvPr/>
        </p:nvSpPr>
        <p:spPr bwMode="auto">
          <a:xfrm>
            <a:off x="0" y="3305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95275"/>
            <a:ext cx="8229600" cy="1122363"/>
          </a:xfrm>
        </p:spPr>
        <p:txBody>
          <a:bodyPr/>
          <a:lstStyle/>
          <a:p>
            <a:pPr algn="ctr" eaLnBrk="1" hangingPunct="1"/>
            <a:r>
              <a:rPr lang="ru-RU" sz="4800" b="1" smtClean="0"/>
              <a:t>Гук заңы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313" y="1366838"/>
            <a:ext cx="8715375" cy="5214937"/>
          </a:xfrm>
        </p:spPr>
        <p:txBody>
          <a:bodyPr/>
          <a:lstStyle/>
          <a:p>
            <a:pPr eaLnBrk="1" hangingPunct="1"/>
            <a:r>
              <a:rPr lang="ru-RU" sz="2400" smtClean="0"/>
              <a:t> </a:t>
            </a:r>
            <a:r>
              <a:rPr lang="kk-KZ" sz="2400" smtClean="0"/>
              <a:t>Көптеген материалдардың аздап ұзаруы кезіндегі олардың деформациясы қимада пайда болатын күш кернеуімен тығыз байланысты болады. </a:t>
            </a:r>
            <a:r>
              <a:rPr lang="ru-RU" sz="2400" smtClean="0"/>
              <a:t>Бұл байланысты материалдардың серпімділік қасиетіне сәйкес алғаш </a:t>
            </a:r>
            <a:r>
              <a:rPr lang="kk-KZ" sz="2400" smtClean="0"/>
              <a:t>ағылшын физигі </a:t>
            </a:r>
            <a:r>
              <a:rPr lang="ru-RU" sz="2400" smtClean="0"/>
              <a:t> Роберт Гук (1635-1703) ашты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 </a:t>
            </a:r>
          </a:p>
          <a:p>
            <a:pPr eaLnBrk="1" hangingPunct="1">
              <a:buFont typeface="Wingdings" pitchFamily="2" charset="2"/>
              <a:buNone/>
            </a:pPr>
            <a:r>
              <a:rPr lang="kk-KZ" sz="2400" smtClean="0"/>
              <a:t>                                                 ,                                                  </a:t>
            </a:r>
            <a:endParaRPr lang="ru-RU" sz="2400" smtClean="0"/>
          </a:p>
          <a:p>
            <a:pPr eaLnBrk="1" hangingPunct="1"/>
            <a:r>
              <a:rPr lang="kk-KZ" sz="2400" smtClean="0"/>
              <a:t>мұндағы </a:t>
            </a:r>
            <a:r>
              <a:rPr lang="kk-KZ" sz="2400" b="1" i="1" smtClean="0"/>
              <a:t>Е</a:t>
            </a:r>
            <a:r>
              <a:rPr lang="kk-KZ" sz="2400" smtClean="0"/>
              <a:t>- материалдардың </a:t>
            </a:r>
            <a:r>
              <a:rPr lang="kk-KZ" sz="2400" b="1" smtClean="0"/>
              <a:t>серпімділік модулі </a:t>
            </a:r>
            <a:r>
              <a:rPr lang="kk-KZ" sz="2400" smtClean="0"/>
              <a:t>немесе </a:t>
            </a:r>
            <a:r>
              <a:rPr lang="kk-KZ" sz="2400" b="1" smtClean="0"/>
              <a:t>бірінші текті серпімділік  модулі </a:t>
            </a:r>
            <a:r>
              <a:rPr lang="kk-KZ" sz="2400" smtClean="0"/>
              <a:t>деп аталады. Серпімділік модуль материалдардың қатаңдығын, қасиетін сипаттайды  және  оның шамасы әр материалға әр түрлі. Серпімділік модулі кернеу сияқты Н/м</a:t>
            </a:r>
            <a:r>
              <a:rPr lang="ru-RU" sz="2400" smtClean="0"/>
              <a:t> </a:t>
            </a:r>
            <a:r>
              <a:rPr lang="kk-KZ" sz="2400" smtClean="0"/>
              <a:t>, Па-мен өлшенеді. </a:t>
            </a:r>
            <a:endParaRPr lang="ru-RU" sz="2400" smtClean="0"/>
          </a:p>
        </p:txBody>
      </p:sp>
      <p:graphicFrame>
        <p:nvGraphicFramePr>
          <p:cNvPr id="7172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1071563" y="3152775"/>
          <a:ext cx="259238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Формула" r:id="rId3" imgW="494870" imgH="177646" progId="Equation.3">
                  <p:embed/>
                </p:oleObj>
              </mc:Choice>
              <mc:Fallback>
                <p:oleObj name="Формула" r:id="rId3" imgW="494870" imgH="17764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3152775"/>
                        <a:ext cx="2592387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9"/>
          <p:cNvSpPr txBox="1">
            <a:spLocks noChangeArrowheads="1"/>
          </p:cNvSpPr>
          <p:nvPr/>
        </p:nvSpPr>
        <p:spPr bwMode="auto">
          <a:xfrm>
            <a:off x="3571875" y="3509963"/>
            <a:ext cx="43195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- </a:t>
            </a:r>
            <a:r>
              <a:rPr lang="ru-RU" sz="2400" b="1"/>
              <a:t>Гука заңы</a:t>
            </a:r>
            <a:r>
              <a:rPr lang="ru-RU" sz="240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509588"/>
            <a:ext cx="8401050" cy="5445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mtClean="0"/>
              <a:t>  </a:t>
            </a:r>
            <a:r>
              <a:rPr lang="kk-KZ" b="1" smtClean="0">
                <a:solidFill>
                  <a:srgbClr val="FF0000"/>
                </a:solidFill>
              </a:rPr>
              <a:t>N</a:t>
            </a:r>
            <a:r>
              <a:rPr lang="kk-KZ" smtClean="0"/>
              <a:t> бойлық күш қима әдісімен анықталады.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kk-KZ" smtClean="0"/>
              <a:t>Кез келген қимадағы бойлық күш қиманың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kk-KZ" smtClean="0"/>
              <a:t>бір жағында әсер ететін сыртқы күштердің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kk-KZ" smtClean="0"/>
              <a:t>бойлық өсіне проекцияларының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kk-KZ" smtClean="0"/>
              <a:t>алгебралық қосындысына тең болады </a:t>
            </a:r>
            <a:endParaRPr lang="ru-RU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3000" smtClean="0"/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8196" name="Group 5"/>
          <p:cNvGrpSpPr>
            <a:grpSpLocks/>
          </p:cNvGrpSpPr>
          <p:nvPr/>
        </p:nvGrpSpPr>
        <p:grpSpPr bwMode="auto">
          <a:xfrm>
            <a:off x="1571625" y="3224213"/>
            <a:ext cx="6264275" cy="1714500"/>
            <a:chOff x="1958" y="5994"/>
            <a:chExt cx="7880" cy="2580"/>
          </a:xfrm>
        </p:grpSpPr>
        <p:sp>
          <p:nvSpPr>
            <p:cNvPr id="8198" name="Text Box 6"/>
            <p:cNvSpPr txBox="1">
              <a:spLocks noChangeArrowheads="1"/>
            </p:cNvSpPr>
            <p:nvPr/>
          </p:nvSpPr>
          <p:spPr bwMode="auto">
            <a:xfrm>
              <a:off x="5018" y="7974"/>
              <a:ext cx="2160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/>
            </a:p>
          </p:txBody>
        </p:sp>
        <p:grpSp>
          <p:nvGrpSpPr>
            <p:cNvPr id="8199" name="Group 7"/>
            <p:cNvGrpSpPr>
              <a:grpSpLocks/>
            </p:cNvGrpSpPr>
            <p:nvPr/>
          </p:nvGrpSpPr>
          <p:grpSpPr bwMode="auto">
            <a:xfrm>
              <a:off x="1958" y="5994"/>
              <a:ext cx="3960" cy="2080"/>
              <a:chOff x="5738" y="5814"/>
              <a:chExt cx="3960" cy="2080"/>
            </a:xfrm>
          </p:grpSpPr>
          <p:sp>
            <p:nvSpPr>
              <p:cNvPr id="8218" name="Text Box 8"/>
              <p:cNvSpPr txBox="1">
                <a:spLocks noChangeArrowheads="1"/>
              </p:cNvSpPr>
              <p:nvPr/>
            </p:nvSpPr>
            <p:spPr bwMode="auto">
              <a:xfrm>
                <a:off x="5738" y="581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400" i="1"/>
                  <a:t>а</a:t>
                </a:r>
                <a:r>
                  <a:rPr lang="ru-RU" sz="1400"/>
                  <a:t>)</a:t>
                </a:r>
                <a:endParaRPr lang="ru-RU"/>
              </a:p>
            </p:txBody>
          </p:sp>
          <p:sp>
            <p:nvSpPr>
              <p:cNvPr id="8219" name="Rectangle 9"/>
              <p:cNvSpPr>
                <a:spLocks noChangeArrowheads="1"/>
              </p:cNvSpPr>
              <p:nvPr/>
            </p:nvSpPr>
            <p:spPr bwMode="auto">
              <a:xfrm>
                <a:off x="6458" y="6354"/>
                <a:ext cx="2340" cy="900"/>
              </a:xfrm>
              <a:prstGeom prst="rect">
                <a:avLst/>
              </a:prstGeom>
              <a:noFill/>
              <a:ln w="571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0" name="Line 10"/>
              <p:cNvSpPr>
                <a:spLocks noChangeShapeType="1"/>
              </p:cNvSpPr>
              <p:nvPr/>
            </p:nvSpPr>
            <p:spPr bwMode="auto">
              <a:xfrm>
                <a:off x="6038" y="6774"/>
                <a:ext cx="32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1" name="Line 11"/>
              <p:cNvSpPr>
                <a:spLocks noChangeShapeType="1"/>
              </p:cNvSpPr>
              <p:nvPr/>
            </p:nvSpPr>
            <p:spPr bwMode="auto">
              <a:xfrm flipH="1">
                <a:off x="5738" y="6774"/>
                <a:ext cx="72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oval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2" name="Text Box 12"/>
              <p:cNvSpPr txBox="1">
                <a:spLocks noChangeArrowheads="1"/>
              </p:cNvSpPr>
              <p:nvPr/>
            </p:nvSpPr>
            <p:spPr bwMode="auto">
              <a:xfrm>
                <a:off x="5738" y="635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600" b="1"/>
                  <a:t>Р</a:t>
                </a:r>
              </a:p>
            </p:txBody>
          </p:sp>
          <p:sp>
            <p:nvSpPr>
              <p:cNvPr id="8223" name="Text Box 13"/>
              <p:cNvSpPr txBox="1">
                <a:spLocks noChangeArrowheads="1"/>
              </p:cNvSpPr>
              <p:nvPr/>
            </p:nvSpPr>
            <p:spPr bwMode="auto">
              <a:xfrm>
                <a:off x="9158" y="635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b="1"/>
                  <a:t>Р</a:t>
                </a:r>
              </a:p>
            </p:txBody>
          </p:sp>
          <p:sp>
            <p:nvSpPr>
              <p:cNvPr id="8224" name="Text Box 14"/>
              <p:cNvSpPr txBox="1">
                <a:spLocks noChangeArrowheads="1"/>
              </p:cNvSpPr>
              <p:nvPr/>
            </p:nvSpPr>
            <p:spPr bwMode="auto">
              <a:xfrm>
                <a:off x="7358" y="581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400"/>
                  <a:t>I</a:t>
                </a:r>
                <a:endParaRPr lang="ru-RU"/>
              </a:p>
            </p:txBody>
          </p:sp>
          <p:sp>
            <p:nvSpPr>
              <p:cNvPr id="8225" name="Text Box 15"/>
              <p:cNvSpPr txBox="1">
                <a:spLocks noChangeArrowheads="1"/>
              </p:cNvSpPr>
              <p:nvPr/>
            </p:nvSpPr>
            <p:spPr bwMode="auto">
              <a:xfrm>
                <a:off x="7358" y="735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400"/>
                  <a:t>I</a:t>
                </a:r>
                <a:endParaRPr lang="ru-RU"/>
              </a:p>
            </p:txBody>
          </p:sp>
          <p:sp>
            <p:nvSpPr>
              <p:cNvPr id="8226" name="Freeform 16"/>
              <p:cNvSpPr>
                <a:spLocks/>
              </p:cNvSpPr>
              <p:nvPr/>
            </p:nvSpPr>
            <p:spPr bwMode="auto">
              <a:xfrm>
                <a:off x="7498" y="6274"/>
                <a:ext cx="96" cy="1111"/>
              </a:xfrm>
              <a:custGeom>
                <a:avLst/>
                <a:gdLst>
                  <a:gd name="T0" fmla="*/ 44 w 210"/>
                  <a:gd name="T1" fmla="*/ 0 h 1620"/>
                  <a:gd name="T2" fmla="*/ 6 w 210"/>
                  <a:gd name="T3" fmla="*/ 169 h 1620"/>
                  <a:gd name="T4" fmla="*/ 44 w 210"/>
                  <a:gd name="T5" fmla="*/ 423 h 1620"/>
                  <a:gd name="T6" fmla="*/ 6 w 210"/>
                  <a:gd name="T7" fmla="*/ 593 h 1620"/>
                  <a:gd name="T8" fmla="*/ 6 w 210"/>
                  <a:gd name="T9" fmla="*/ 762 h 16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0"/>
                  <a:gd name="T16" fmla="*/ 0 h 1620"/>
                  <a:gd name="T17" fmla="*/ 210 w 210"/>
                  <a:gd name="T18" fmla="*/ 1620 h 16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0" h="1620">
                    <a:moveTo>
                      <a:pt x="210" y="0"/>
                    </a:moveTo>
                    <a:cubicBezTo>
                      <a:pt x="120" y="105"/>
                      <a:pt x="30" y="210"/>
                      <a:pt x="30" y="360"/>
                    </a:cubicBezTo>
                    <a:cubicBezTo>
                      <a:pt x="30" y="510"/>
                      <a:pt x="210" y="750"/>
                      <a:pt x="210" y="900"/>
                    </a:cubicBezTo>
                    <a:cubicBezTo>
                      <a:pt x="210" y="1050"/>
                      <a:pt x="60" y="1140"/>
                      <a:pt x="30" y="1260"/>
                    </a:cubicBezTo>
                    <a:cubicBezTo>
                      <a:pt x="0" y="1380"/>
                      <a:pt x="30" y="1560"/>
                      <a:pt x="30" y="1620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7" name="Line 17"/>
              <p:cNvSpPr>
                <a:spLocks noChangeShapeType="1"/>
              </p:cNvSpPr>
              <p:nvPr/>
            </p:nvSpPr>
            <p:spPr bwMode="auto">
              <a:xfrm>
                <a:off x="8798" y="6774"/>
                <a:ext cx="72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oval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200" name="Group 18"/>
            <p:cNvGrpSpPr>
              <a:grpSpLocks/>
            </p:cNvGrpSpPr>
            <p:nvPr/>
          </p:nvGrpSpPr>
          <p:grpSpPr bwMode="auto">
            <a:xfrm>
              <a:off x="6458" y="5994"/>
              <a:ext cx="3380" cy="2160"/>
              <a:chOff x="2318" y="5994"/>
              <a:chExt cx="3380" cy="2160"/>
            </a:xfrm>
          </p:grpSpPr>
          <p:sp>
            <p:nvSpPr>
              <p:cNvPr id="8201" name="Rectangle 19"/>
              <p:cNvSpPr>
                <a:spLocks noChangeArrowheads="1"/>
              </p:cNvSpPr>
              <p:nvPr/>
            </p:nvSpPr>
            <p:spPr bwMode="auto">
              <a:xfrm>
                <a:off x="3218" y="6534"/>
                <a:ext cx="1260" cy="900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2" name="Rectangle 20"/>
              <p:cNvSpPr>
                <a:spLocks noChangeArrowheads="1"/>
              </p:cNvSpPr>
              <p:nvPr/>
            </p:nvSpPr>
            <p:spPr bwMode="auto">
              <a:xfrm>
                <a:off x="4298" y="6354"/>
                <a:ext cx="360" cy="12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3" name="Freeform 21"/>
              <p:cNvSpPr>
                <a:spLocks/>
              </p:cNvSpPr>
              <p:nvPr/>
            </p:nvSpPr>
            <p:spPr bwMode="auto">
              <a:xfrm>
                <a:off x="4278" y="6434"/>
                <a:ext cx="96" cy="1111"/>
              </a:xfrm>
              <a:custGeom>
                <a:avLst/>
                <a:gdLst>
                  <a:gd name="T0" fmla="*/ 44 w 210"/>
                  <a:gd name="T1" fmla="*/ 0 h 1620"/>
                  <a:gd name="T2" fmla="*/ 6 w 210"/>
                  <a:gd name="T3" fmla="*/ 169 h 1620"/>
                  <a:gd name="T4" fmla="*/ 44 w 210"/>
                  <a:gd name="T5" fmla="*/ 423 h 1620"/>
                  <a:gd name="T6" fmla="*/ 6 w 210"/>
                  <a:gd name="T7" fmla="*/ 593 h 1620"/>
                  <a:gd name="T8" fmla="*/ 6 w 210"/>
                  <a:gd name="T9" fmla="*/ 762 h 16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0"/>
                  <a:gd name="T16" fmla="*/ 0 h 1620"/>
                  <a:gd name="T17" fmla="*/ 210 w 210"/>
                  <a:gd name="T18" fmla="*/ 1620 h 16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0" h="1620">
                    <a:moveTo>
                      <a:pt x="210" y="0"/>
                    </a:moveTo>
                    <a:cubicBezTo>
                      <a:pt x="120" y="105"/>
                      <a:pt x="30" y="210"/>
                      <a:pt x="30" y="360"/>
                    </a:cubicBezTo>
                    <a:cubicBezTo>
                      <a:pt x="30" y="510"/>
                      <a:pt x="210" y="750"/>
                      <a:pt x="210" y="900"/>
                    </a:cubicBezTo>
                    <a:cubicBezTo>
                      <a:pt x="210" y="1050"/>
                      <a:pt x="60" y="1140"/>
                      <a:pt x="30" y="1260"/>
                    </a:cubicBezTo>
                    <a:cubicBezTo>
                      <a:pt x="0" y="1380"/>
                      <a:pt x="30" y="1560"/>
                      <a:pt x="30" y="1620"/>
                    </a:cubicBezTo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4" name="Text Box 22"/>
              <p:cNvSpPr txBox="1">
                <a:spLocks noChangeArrowheads="1"/>
              </p:cNvSpPr>
              <p:nvPr/>
            </p:nvSpPr>
            <p:spPr bwMode="auto">
              <a:xfrm>
                <a:off x="2498" y="653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b="1"/>
                  <a:t>Р</a:t>
                </a:r>
              </a:p>
            </p:txBody>
          </p:sp>
          <p:sp>
            <p:nvSpPr>
              <p:cNvPr id="8205" name="Text Box 23"/>
              <p:cNvSpPr txBox="1">
                <a:spLocks noChangeArrowheads="1"/>
              </p:cNvSpPr>
              <p:nvPr/>
            </p:nvSpPr>
            <p:spPr bwMode="auto">
              <a:xfrm>
                <a:off x="5018" y="653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b="1"/>
                  <a:t>N</a:t>
                </a:r>
                <a:endParaRPr lang="ru-RU" b="1"/>
              </a:p>
            </p:txBody>
          </p:sp>
          <p:sp>
            <p:nvSpPr>
              <p:cNvPr id="8206" name="Line 24"/>
              <p:cNvSpPr>
                <a:spLocks noChangeShapeType="1"/>
              </p:cNvSpPr>
              <p:nvPr/>
            </p:nvSpPr>
            <p:spPr bwMode="auto">
              <a:xfrm flipH="1">
                <a:off x="2458" y="6974"/>
                <a:ext cx="72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oval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7" name="Line 25"/>
              <p:cNvSpPr>
                <a:spLocks noChangeShapeType="1"/>
              </p:cNvSpPr>
              <p:nvPr/>
            </p:nvSpPr>
            <p:spPr bwMode="auto">
              <a:xfrm>
                <a:off x="3038" y="6974"/>
                <a:ext cx="16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8" name="Line 26"/>
              <p:cNvSpPr>
                <a:spLocks noChangeShapeType="1"/>
              </p:cNvSpPr>
              <p:nvPr/>
            </p:nvSpPr>
            <p:spPr bwMode="auto">
              <a:xfrm>
                <a:off x="4978" y="6974"/>
                <a:ext cx="72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9" name="Text Box 27"/>
              <p:cNvSpPr txBox="1">
                <a:spLocks noChangeArrowheads="1"/>
              </p:cNvSpPr>
              <p:nvPr/>
            </p:nvSpPr>
            <p:spPr bwMode="auto">
              <a:xfrm>
                <a:off x="4118" y="599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400"/>
                  <a:t>I</a:t>
                </a:r>
                <a:endParaRPr lang="ru-RU"/>
              </a:p>
            </p:txBody>
          </p:sp>
          <p:sp>
            <p:nvSpPr>
              <p:cNvPr id="8210" name="Text Box 28"/>
              <p:cNvSpPr txBox="1">
                <a:spLocks noChangeArrowheads="1"/>
              </p:cNvSpPr>
              <p:nvPr/>
            </p:nvSpPr>
            <p:spPr bwMode="auto">
              <a:xfrm>
                <a:off x="4118" y="761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400"/>
                  <a:t>I</a:t>
                </a:r>
                <a:endParaRPr lang="ru-RU"/>
              </a:p>
            </p:txBody>
          </p:sp>
          <p:sp>
            <p:nvSpPr>
              <p:cNvPr id="8211" name="AutoShape 29"/>
              <p:cNvSpPr>
                <a:spLocks/>
              </p:cNvSpPr>
              <p:nvPr/>
            </p:nvSpPr>
            <p:spPr bwMode="auto">
              <a:xfrm>
                <a:off x="4718" y="6434"/>
                <a:ext cx="180" cy="1080"/>
              </a:xfrm>
              <a:prstGeom prst="rightBrace">
                <a:avLst>
                  <a:gd name="adj1" fmla="val 50000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2" name="Line 30"/>
              <p:cNvSpPr>
                <a:spLocks noChangeShapeType="1"/>
              </p:cNvSpPr>
              <p:nvPr/>
            </p:nvSpPr>
            <p:spPr bwMode="auto">
              <a:xfrm>
                <a:off x="4418" y="6554"/>
                <a:ext cx="3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3" name="Line 31"/>
              <p:cNvSpPr>
                <a:spLocks noChangeShapeType="1"/>
              </p:cNvSpPr>
              <p:nvPr/>
            </p:nvSpPr>
            <p:spPr bwMode="auto">
              <a:xfrm>
                <a:off x="4418" y="6774"/>
                <a:ext cx="3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4" name="Line 32"/>
              <p:cNvSpPr>
                <a:spLocks noChangeShapeType="1"/>
              </p:cNvSpPr>
              <p:nvPr/>
            </p:nvSpPr>
            <p:spPr bwMode="auto">
              <a:xfrm>
                <a:off x="4418" y="7194"/>
                <a:ext cx="3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5" name="Line 33"/>
              <p:cNvSpPr>
                <a:spLocks noChangeShapeType="1"/>
              </p:cNvSpPr>
              <p:nvPr/>
            </p:nvSpPr>
            <p:spPr bwMode="auto">
              <a:xfrm>
                <a:off x="4418" y="6974"/>
                <a:ext cx="3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6" name="Line 34"/>
              <p:cNvSpPr>
                <a:spLocks noChangeShapeType="1"/>
              </p:cNvSpPr>
              <p:nvPr/>
            </p:nvSpPr>
            <p:spPr bwMode="auto">
              <a:xfrm>
                <a:off x="4398" y="7434"/>
                <a:ext cx="3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7" name="Text Box 35"/>
              <p:cNvSpPr txBox="1">
                <a:spLocks noChangeArrowheads="1"/>
              </p:cNvSpPr>
              <p:nvPr/>
            </p:nvSpPr>
            <p:spPr bwMode="auto">
              <a:xfrm>
                <a:off x="2318" y="5994"/>
                <a:ext cx="54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1400" i="1"/>
                  <a:t>б</a:t>
                </a:r>
                <a:r>
                  <a:rPr lang="ru-RU" sz="1400"/>
                  <a:t>)</a:t>
                </a:r>
                <a:endParaRPr lang="ru-RU"/>
              </a:p>
            </p:txBody>
          </p:sp>
        </p:grpSp>
      </p:grpSp>
      <p:sp>
        <p:nvSpPr>
          <p:cNvPr id="8197" name="Rectangle 36"/>
          <p:cNvSpPr>
            <a:spLocks noChangeArrowheads="1"/>
          </p:cNvSpPr>
          <p:nvPr/>
        </p:nvSpPr>
        <p:spPr bwMode="auto">
          <a:xfrm>
            <a:off x="857250" y="5153025"/>
            <a:ext cx="7500938" cy="646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r>
              <a:rPr lang="ru-RU" sz="3600" b="1" i="1"/>
              <a:t>∑</a:t>
            </a:r>
            <a:r>
              <a:rPr lang="en-US" sz="3600" b="1" i="1"/>
              <a:t>F</a:t>
            </a:r>
            <a:r>
              <a:rPr lang="en-US" sz="3600" b="1" i="1" baseline="-25000"/>
              <a:t>iz</a:t>
            </a:r>
            <a:r>
              <a:rPr lang="ru-RU" sz="3600" b="1" baseline="-25000"/>
              <a:t> </a:t>
            </a:r>
            <a:r>
              <a:rPr lang="ru-RU" sz="3600" b="1"/>
              <a:t>= 0;   </a:t>
            </a:r>
            <a:r>
              <a:rPr lang="ru-RU" sz="3600" b="1" i="1"/>
              <a:t>- </a:t>
            </a:r>
            <a:r>
              <a:rPr lang="en-US" sz="3600" b="1" i="1"/>
              <a:t>P</a:t>
            </a:r>
            <a:r>
              <a:rPr lang="ru-RU" sz="3600" b="1" i="1"/>
              <a:t> + </a:t>
            </a:r>
            <a:r>
              <a:rPr lang="en-US" sz="3600" b="1" i="1"/>
              <a:t>N</a:t>
            </a:r>
            <a:r>
              <a:rPr lang="ru-RU" sz="3600" b="1"/>
              <a:t> = 0</a:t>
            </a:r>
            <a:r>
              <a:rPr lang="ru-RU" sz="2800" b="1"/>
              <a:t> </a:t>
            </a:r>
            <a:r>
              <a:rPr lang="en-US" sz="2800" b="1"/>
              <a:t>,  </a:t>
            </a:r>
            <a:r>
              <a:rPr lang="en-US" sz="3200" b="1" i="1"/>
              <a:t>N=P</a:t>
            </a:r>
            <a:r>
              <a:rPr lang="kk-KZ" sz="3200" b="1" i="1"/>
              <a:t>  </a:t>
            </a:r>
            <a:r>
              <a:rPr lang="kk-KZ" sz="3200" i="1"/>
              <a:t>     </a:t>
            </a:r>
            <a:r>
              <a:rPr lang="ru-RU" sz="3200" i="1"/>
              <a:t>(1)</a:t>
            </a:r>
            <a:r>
              <a:rPr lang="kk-KZ" sz="3200" i="1"/>
              <a:t>   </a:t>
            </a:r>
            <a:endParaRPr lang="ru-RU" sz="3200" i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147050" cy="1373188"/>
          </a:xfrm>
        </p:spPr>
        <p:txBody>
          <a:bodyPr/>
          <a:lstStyle/>
          <a:p>
            <a:pPr algn="ctr" eaLnBrk="1" hangingPunct="1"/>
            <a:r>
              <a:rPr lang="kk-KZ" sz="4800" b="1" smtClean="0">
                <a:solidFill>
                  <a:srgbClr val="FF0000"/>
                </a:solidFill>
              </a:rPr>
              <a:t>К Е Р Н Е У</a:t>
            </a:r>
            <a:endParaRPr lang="ru-RU" sz="4800" b="1" smtClean="0">
              <a:solidFill>
                <a:srgbClr val="FF0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1509713"/>
            <a:ext cx="8208962" cy="44767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kk-KZ" b="1" smtClean="0"/>
              <a:t>Брустың көлденең қимасында тек қана тік кернеу пайда болады, ол келесі формула бойынша анықталады: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kk-KZ" sz="2800" b="1" i="1" smtClean="0"/>
              <a:t>                            </a:t>
            </a:r>
            <a:r>
              <a:rPr lang="ru-RU" sz="3600" b="1" i="1" smtClean="0">
                <a:solidFill>
                  <a:srgbClr val="FF0000"/>
                </a:solidFill>
              </a:rPr>
              <a:t>σ = </a:t>
            </a:r>
            <a:r>
              <a:rPr lang="en-US" sz="3600" b="1" i="1" smtClean="0">
                <a:solidFill>
                  <a:srgbClr val="FF0000"/>
                </a:solidFill>
              </a:rPr>
              <a:t>N</a:t>
            </a:r>
            <a:r>
              <a:rPr lang="ru-RU" sz="3600" b="1" i="1" smtClean="0">
                <a:solidFill>
                  <a:srgbClr val="FF0000"/>
                </a:solidFill>
              </a:rPr>
              <a:t>/</a:t>
            </a:r>
            <a:r>
              <a:rPr lang="en-US" sz="3600" b="1" i="1" smtClean="0">
                <a:solidFill>
                  <a:srgbClr val="FF0000"/>
                </a:solidFill>
              </a:rPr>
              <a:t>A</a:t>
            </a:r>
            <a:r>
              <a:rPr lang="ru-RU" sz="3600" b="1" smtClean="0">
                <a:solidFill>
                  <a:srgbClr val="FF0000"/>
                </a:solidFill>
              </a:rPr>
              <a:t>,</a:t>
            </a:r>
            <a:r>
              <a:rPr lang="ru-RU" sz="2800" b="1" smtClean="0">
                <a:solidFill>
                  <a:srgbClr val="FF000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kk-KZ" sz="2800" b="1" i="1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b="1" i="1" smtClean="0">
                <a:solidFill>
                  <a:srgbClr val="FF0000"/>
                </a:solidFill>
              </a:rPr>
              <a:t>N</a:t>
            </a:r>
            <a:r>
              <a:rPr lang="ru-RU" sz="2800" b="1" smtClean="0"/>
              <a:t> </a:t>
            </a:r>
            <a:r>
              <a:rPr lang="kk-KZ" sz="2800" b="1" smtClean="0"/>
              <a:t>күшін </a:t>
            </a:r>
            <a:r>
              <a:rPr lang="ru-RU" sz="2800" b="1" smtClean="0"/>
              <a:t>(1) формуладан шығарып қойсақ: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8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FF0000"/>
                </a:solidFill>
              </a:rPr>
              <a:t>        </a:t>
            </a:r>
            <a:r>
              <a:rPr lang="el-GR" sz="4000" b="1" i="1" smtClean="0">
                <a:solidFill>
                  <a:srgbClr val="FF0000"/>
                </a:solidFill>
              </a:rPr>
              <a:t>- </a:t>
            </a:r>
            <a:r>
              <a:rPr lang="en-US" sz="4000" b="1" i="1" smtClean="0">
                <a:solidFill>
                  <a:srgbClr val="FF0000"/>
                </a:solidFill>
              </a:rPr>
              <a:t>P</a:t>
            </a:r>
            <a:r>
              <a:rPr lang="el-GR" sz="4000" b="1" i="1" smtClean="0">
                <a:solidFill>
                  <a:srgbClr val="FF0000"/>
                </a:solidFill>
              </a:rPr>
              <a:t> + σ ∙</a:t>
            </a:r>
            <a:r>
              <a:rPr lang="en-US" sz="4000" b="1" i="1" smtClean="0">
                <a:solidFill>
                  <a:srgbClr val="FF0000"/>
                </a:solidFill>
              </a:rPr>
              <a:t>A</a:t>
            </a:r>
            <a:r>
              <a:rPr lang="el-GR" sz="4000" b="1" smtClean="0">
                <a:solidFill>
                  <a:srgbClr val="FF0000"/>
                </a:solidFill>
              </a:rPr>
              <a:t> = 0,</a:t>
            </a:r>
            <a:r>
              <a:rPr lang="el-GR" sz="2800" b="1" smtClean="0">
                <a:solidFill>
                  <a:srgbClr val="FF0000"/>
                </a:solidFill>
              </a:rPr>
              <a:t> </a:t>
            </a:r>
            <a:r>
              <a:rPr lang="kk-KZ" sz="2800" b="1" smtClean="0">
                <a:solidFill>
                  <a:srgbClr val="FF0000"/>
                </a:solidFill>
              </a:rPr>
              <a:t>   </a:t>
            </a:r>
            <a:r>
              <a:rPr lang="ru-RU" sz="2800" b="1" smtClean="0"/>
              <a:t>бұдан  </a:t>
            </a:r>
            <a:r>
              <a:rPr lang="ru-RU" sz="2800" smtClean="0"/>
              <a:t> </a:t>
            </a:r>
            <a:r>
              <a:rPr lang="el-GR" sz="2800" b="1" smtClean="0"/>
              <a:t> </a:t>
            </a:r>
            <a:r>
              <a:rPr lang="el-GR" sz="4000" b="1" i="1" smtClean="0">
                <a:solidFill>
                  <a:srgbClr val="FF0000"/>
                </a:solidFill>
              </a:rPr>
              <a:t>σ = </a:t>
            </a:r>
            <a:r>
              <a:rPr lang="ru-RU" sz="4000" b="1" i="1" smtClean="0">
                <a:solidFill>
                  <a:srgbClr val="FF0000"/>
                </a:solidFill>
              </a:rPr>
              <a:t>Р</a:t>
            </a:r>
            <a:r>
              <a:rPr lang="el-GR" sz="4000" b="1" i="1" smtClean="0">
                <a:solidFill>
                  <a:srgbClr val="FF0000"/>
                </a:solidFill>
              </a:rPr>
              <a:t>/</a:t>
            </a:r>
            <a:r>
              <a:rPr lang="en-US" sz="4000" b="1" i="1" smtClean="0">
                <a:solidFill>
                  <a:srgbClr val="FF0000"/>
                </a:solidFill>
              </a:rPr>
              <a:t>A</a:t>
            </a:r>
            <a:r>
              <a:rPr lang="el-GR" sz="2800" b="1" smtClean="0">
                <a:solidFill>
                  <a:srgbClr val="FF0000"/>
                </a:solidFill>
              </a:rPr>
              <a:t> </a:t>
            </a:r>
            <a:endParaRPr lang="ru-RU" sz="2800" b="1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l-GR" sz="2800" b="1" smtClean="0"/>
              <a:t>                                 </a:t>
            </a:r>
            <a:endParaRPr lang="ru-RU" sz="2800" b="1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kk-KZ" sz="4000" b="1" smtClean="0"/>
              <a:t/>
            </a:r>
            <a:br>
              <a:rPr lang="kk-KZ" sz="4000" b="1" smtClean="0"/>
            </a:br>
            <a:r>
              <a:rPr lang="kk-KZ" sz="4000" b="1" smtClean="0">
                <a:solidFill>
                  <a:srgbClr val="FF0000"/>
                </a:solidFill>
              </a:rPr>
              <a:t>Материалдардың негізгі механикалық сипаттамалары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5963"/>
            <a:ext cx="8543925" cy="3897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smtClean="0"/>
              <a:t>Механикалық қастиеттері бойынша материалдар екі топқа бөлінеді: </a:t>
            </a:r>
            <a:r>
              <a:rPr lang="ru-RU" sz="3600" b="1" smtClean="0"/>
              <a:t>пластикалық</a:t>
            </a:r>
            <a:r>
              <a:rPr lang="ru-RU" sz="3600" smtClean="0"/>
              <a:t> және </a:t>
            </a:r>
            <a:r>
              <a:rPr lang="ru-RU" sz="3600" b="1" smtClean="0"/>
              <a:t>морт сынғыш</a:t>
            </a:r>
            <a:r>
              <a:rPr lang="ru-RU" sz="3600" smtClean="0"/>
              <a:t>. </a:t>
            </a:r>
          </a:p>
          <a:p>
            <a:pPr eaLnBrk="1" hangingPunct="1">
              <a:lnSpc>
                <a:spcPct val="80000"/>
              </a:lnSpc>
            </a:pPr>
            <a:endParaRPr lang="kk-KZ" sz="3600" smtClean="0"/>
          </a:p>
          <a:p>
            <a:pPr eaLnBrk="1" hangingPunct="1">
              <a:lnSpc>
                <a:spcPct val="80000"/>
              </a:lnSpc>
            </a:pPr>
            <a:r>
              <a:rPr lang="kk-KZ" sz="3600" smtClean="0"/>
              <a:t>Материалдардың механикалық сипаттамалары тәжірибе жүзінде анықталады.</a:t>
            </a:r>
            <a:endParaRPr lang="ru-RU" sz="36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8788"/>
            <a:ext cx="8329613" cy="979487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FF0000"/>
                </a:solidFill>
              </a:rPr>
              <a:t>Созылу мен сығылу кезіндегі диаграмма</a:t>
            </a:r>
          </a:p>
        </p:txBody>
      </p:sp>
      <p:grpSp>
        <p:nvGrpSpPr>
          <p:cNvPr id="11267" name="Group 4"/>
          <p:cNvGrpSpPr>
            <a:grpSpLocks/>
          </p:cNvGrpSpPr>
          <p:nvPr/>
        </p:nvGrpSpPr>
        <p:grpSpPr bwMode="auto">
          <a:xfrm>
            <a:off x="1357313" y="2867025"/>
            <a:ext cx="6572250" cy="3000375"/>
            <a:chOff x="2624" y="2034"/>
            <a:chExt cx="7970" cy="3960"/>
          </a:xfrm>
        </p:grpSpPr>
        <p:sp>
          <p:nvSpPr>
            <p:cNvPr id="11269" name="Line 5"/>
            <p:cNvSpPr>
              <a:spLocks noChangeShapeType="1"/>
            </p:cNvSpPr>
            <p:nvPr/>
          </p:nvSpPr>
          <p:spPr bwMode="auto">
            <a:xfrm>
              <a:off x="3474" y="2394"/>
              <a:ext cx="1" cy="2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0" name="Line 6"/>
            <p:cNvSpPr>
              <a:spLocks noChangeShapeType="1"/>
            </p:cNvSpPr>
            <p:nvPr/>
          </p:nvSpPr>
          <p:spPr bwMode="auto">
            <a:xfrm>
              <a:off x="3474" y="5094"/>
              <a:ext cx="341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1" name="Freeform 7"/>
            <p:cNvSpPr>
              <a:spLocks/>
            </p:cNvSpPr>
            <p:nvPr/>
          </p:nvSpPr>
          <p:spPr bwMode="auto">
            <a:xfrm>
              <a:off x="3474" y="2934"/>
              <a:ext cx="3061" cy="2160"/>
            </a:xfrm>
            <a:custGeom>
              <a:avLst/>
              <a:gdLst>
                <a:gd name="T0" fmla="*/ 0 w 3061"/>
                <a:gd name="T1" fmla="*/ 2160 h 2160"/>
                <a:gd name="T2" fmla="*/ 360 w 3061"/>
                <a:gd name="T3" fmla="*/ 900 h 2160"/>
                <a:gd name="T4" fmla="*/ 436 w 3061"/>
                <a:gd name="T5" fmla="*/ 736 h 2160"/>
                <a:gd name="T6" fmla="*/ 536 w 3061"/>
                <a:gd name="T7" fmla="*/ 676 h 2160"/>
                <a:gd name="T8" fmla="*/ 1066 w 3061"/>
                <a:gd name="T9" fmla="*/ 566 h 2160"/>
                <a:gd name="T10" fmla="*/ 1621 w 3061"/>
                <a:gd name="T11" fmla="*/ 180 h 2160"/>
                <a:gd name="T12" fmla="*/ 2161 w 3061"/>
                <a:gd name="T13" fmla="*/ 0 h 2160"/>
                <a:gd name="T14" fmla="*/ 2701 w 3061"/>
                <a:gd name="T15" fmla="*/ 180 h 2160"/>
                <a:gd name="T16" fmla="*/ 3061 w 3061"/>
                <a:gd name="T17" fmla="*/ 540 h 21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61"/>
                <a:gd name="T28" fmla="*/ 0 h 2160"/>
                <a:gd name="T29" fmla="*/ 3061 w 3061"/>
                <a:gd name="T30" fmla="*/ 2160 h 216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61" h="2160">
                  <a:moveTo>
                    <a:pt x="0" y="2160"/>
                  </a:moveTo>
                  <a:cubicBezTo>
                    <a:pt x="135" y="1650"/>
                    <a:pt x="287" y="1137"/>
                    <a:pt x="360" y="900"/>
                  </a:cubicBezTo>
                  <a:cubicBezTo>
                    <a:pt x="433" y="663"/>
                    <a:pt x="407" y="773"/>
                    <a:pt x="436" y="736"/>
                  </a:cubicBezTo>
                  <a:cubicBezTo>
                    <a:pt x="465" y="699"/>
                    <a:pt x="431" y="704"/>
                    <a:pt x="536" y="676"/>
                  </a:cubicBezTo>
                  <a:cubicBezTo>
                    <a:pt x="641" y="648"/>
                    <a:pt x="885" y="649"/>
                    <a:pt x="1066" y="566"/>
                  </a:cubicBezTo>
                  <a:cubicBezTo>
                    <a:pt x="1247" y="483"/>
                    <a:pt x="1439" y="274"/>
                    <a:pt x="1621" y="180"/>
                  </a:cubicBezTo>
                  <a:cubicBezTo>
                    <a:pt x="1803" y="86"/>
                    <a:pt x="1981" y="0"/>
                    <a:pt x="2161" y="0"/>
                  </a:cubicBezTo>
                  <a:cubicBezTo>
                    <a:pt x="2341" y="0"/>
                    <a:pt x="2551" y="90"/>
                    <a:pt x="2701" y="180"/>
                  </a:cubicBezTo>
                  <a:cubicBezTo>
                    <a:pt x="2851" y="270"/>
                    <a:pt x="3001" y="480"/>
                    <a:pt x="3061" y="540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2" name="Line 8"/>
            <p:cNvSpPr>
              <a:spLocks noChangeShapeType="1"/>
            </p:cNvSpPr>
            <p:nvPr/>
          </p:nvSpPr>
          <p:spPr bwMode="auto">
            <a:xfrm>
              <a:off x="8154" y="2213"/>
              <a:ext cx="2" cy="28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3" name="Line 9"/>
            <p:cNvSpPr>
              <a:spLocks noChangeShapeType="1"/>
            </p:cNvSpPr>
            <p:nvPr/>
          </p:nvSpPr>
          <p:spPr bwMode="auto">
            <a:xfrm>
              <a:off x="8154" y="5094"/>
              <a:ext cx="215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4" name="Freeform 10"/>
            <p:cNvSpPr>
              <a:spLocks/>
            </p:cNvSpPr>
            <p:nvPr/>
          </p:nvSpPr>
          <p:spPr bwMode="auto">
            <a:xfrm>
              <a:off x="8154" y="2934"/>
              <a:ext cx="1080" cy="2160"/>
            </a:xfrm>
            <a:custGeom>
              <a:avLst/>
              <a:gdLst>
                <a:gd name="T0" fmla="*/ 1080 w 1080"/>
                <a:gd name="T1" fmla="*/ 0 h 2160"/>
                <a:gd name="T2" fmla="*/ 720 w 1080"/>
                <a:gd name="T3" fmla="*/ 180 h 2160"/>
                <a:gd name="T4" fmla="*/ 376 w 1080"/>
                <a:gd name="T5" fmla="*/ 746 h 2160"/>
                <a:gd name="T6" fmla="*/ 156 w 1080"/>
                <a:gd name="T7" fmla="*/ 1446 h 2160"/>
                <a:gd name="T8" fmla="*/ 0 w 1080"/>
                <a:gd name="T9" fmla="*/ 2160 h 2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0"/>
                <a:gd name="T16" fmla="*/ 0 h 2160"/>
                <a:gd name="T17" fmla="*/ 1080 w 1080"/>
                <a:gd name="T18" fmla="*/ 2160 h 21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0" h="2160">
                  <a:moveTo>
                    <a:pt x="1080" y="0"/>
                  </a:moveTo>
                  <a:cubicBezTo>
                    <a:pt x="960" y="30"/>
                    <a:pt x="837" y="56"/>
                    <a:pt x="720" y="180"/>
                  </a:cubicBezTo>
                  <a:cubicBezTo>
                    <a:pt x="603" y="304"/>
                    <a:pt x="470" y="535"/>
                    <a:pt x="376" y="746"/>
                  </a:cubicBezTo>
                  <a:cubicBezTo>
                    <a:pt x="282" y="957"/>
                    <a:pt x="219" y="1210"/>
                    <a:pt x="156" y="1446"/>
                  </a:cubicBezTo>
                  <a:cubicBezTo>
                    <a:pt x="93" y="1682"/>
                    <a:pt x="32" y="2011"/>
                    <a:pt x="0" y="2160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5" name="Line 11"/>
            <p:cNvSpPr>
              <a:spLocks noChangeShapeType="1"/>
            </p:cNvSpPr>
            <p:nvPr/>
          </p:nvSpPr>
          <p:spPr bwMode="auto">
            <a:xfrm>
              <a:off x="3924" y="3674"/>
              <a:ext cx="5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6" name="Line 12"/>
            <p:cNvSpPr>
              <a:spLocks noChangeShapeType="1"/>
            </p:cNvSpPr>
            <p:nvPr/>
          </p:nvSpPr>
          <p:spPr bwMode="auto">
            <a:xfrm>
              <a:off x="4094" y="3594"/>
              <a:ext cx="5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7" name="Line 13"/>
            <p:cNvSpPr>
              <a:spLocks noChangeShapeType="1"/>
            </p:cNvSpPr>
            <p:nvPr/>
          </p:nvSpPr>
          <p:spPr bwMode="auto">
            <a:xfrm>
              <a:off x="2934" y="3474"/>
              <a:ext cx="162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8" name="Line 14"/>
            <p:cNvSpPr>
              <a:spLocks noChangeShapeType="1"/>
            </p:cNvSpPr>
            <p:nvPr/>
          </p:nvSpPr>
          <p:spPr bwMode="auto">
            <a:xfrm>
              <a:off x="5094" y="2914"/>
              <a:ext cx="5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9" name="Freeform 15"/>
            <p:cNvSpPr>
              <a:spLocks/>
            </p:cNvSpPr>
            <p:nvPr/>
          </p:nvSpPr>
          <p:spPr bwMode="auto">
            <a:xfrm>
              <a:off x="6110" y="3474"/>
              <a:ext cx="424" cy="1626"/>
            </a:xfrm>
            <a:custGeom>
              <a:avLst/>
              <a:gdLst>
                <a:gd name="T0" fmla="*/ 424 w 424"/>
                <a:gd name="T1" fmla="*/ 0 h 1626"/>
                <a:gd name="T2" fmla="*/ 0 w 424"/>
                <a:gd name="T3" fmla="*/ 1626 h 1626"/>
                <a:gd name="T4" fmla="*/ 0 60000 65536"/>
                <a:gd name="T5" fmla="*/ 0 60000 65536"/>
                <a:gd name="T6" fmla="*/ 0 w 424"/>
                <a:gd name="T7" fmla="*/ 0 h 1626"/>
                <a:gd name="T8" fmla="*/ 424 w 424"/>
                <a:gd name="T9" fmla="*/ 1626 h 162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4" h="1626">
                  <a:moveTo>
                    <a:pt x="424" y="0"/>
                  </a:moveTo>
                  <a:lnTo>
                    <a:pt x="0" y="1626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0" name="Line 16"/>
            <p:cNvSpPr>
              <a:spLocks noChangeShapeType="1"/>
            </p:cNvSpPr>
            <p:nvPr/>
          </p:nvSpPr>
          <p:spPr bwMode="auto">
            <a:xfrm flipH="1">
              <a:off x="4554" y="3114"/>
              <a:ext cx="540" cy="19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1" name="Line 17"/>
            <p:cNvSpPr>
              <a:spLocks noChangeShapeType="1"/>
            </p:cNvSpPr>
            <p:nvPr/>
          </p:nvSpPr>
          <p:spPr bwMode="auto">
            <a:xfrm>
              <a:off x="5094" y="3114"/>
              <a:ext cx="0" cy="19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2" name="Line 18"/>
            <p:cNvSpPr>
              <a:spLocks noChangeShapeType="1"/>
            </p:cNvSpPr>
            <p:nvPr/>
          </p:nvSpPr>
          <p:spPr bwMode="auto">
            <a:xfrm>
              <a:off x="2934" y="5094"/>
              <a:ext cx="5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3" name="Line 19"/>
            <p:cNvSpPr>
              <a:spLocks noChangeShapeType="1"/>
            </p:cNvSpPr>
            <p:nvPr/>
          </p:nvSpPr>
          <p:spPr bwMode="auto">
            <a:xfrm>
              <a:off x="3114" y="3474"/>
              <a:ext cx="0" cy="16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4" name="Line 20"/>
            <p:cNvSpPr>
              <a:spLocks noChangeShapeType="1"/>
            </p:cNvSpPr>
            <p:nvPr/>
          </p:nvSpPr>
          <p:spPr bwMode="auto">
            <a:xfrm>
              <a:off x="4554" y="3614"/>
              <a:ext cx="1" cy="14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5" name="Line 21"/>
            <p:cNvSpPr>
              <a:spLocks noChangeShapeType="1"/>
            </p:cNvSpPr>
            <p:nvPr/>
          </p:nvSpPr>
          <p:spPr bwMode="auto">
            <a:xfrm>
              <a:off x="4263" y="3674"/>
              <a:ext cx="1" cy="14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6" name="Line 22"/>
            <p:cNvSpPr>
              <a:spLocks noChangeShapeType="1"/>
            </p:cNvSpPr>
            <p:nvPr/>
          </p:nvSpPr>
          <p:spPr bwMode="auto">
            <a:xfrm>
              <a:off x="5213" y="2914"/>
              <a:ext cx="1" cy="2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7" name="Line 23"/>
            <p:cNvSpPr>
              <a:spLocks noChangeShapeType="1"/>
            </p:cNvSpPr>
            <p:nvPr/>
          </p:nvSpPr>
          <p:spPr bwMode="auto">
            <a:xfrm>
              <a:off x="9234" y="2934"/>
              <a:ext cx="1" cy="2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8" name="Line 24"/>
            <p:cNvSpPr>
              <a:spLocks noChangeShapeType="1"/>
            </p:cNvSpPr>
            <p:nvPr/>
          </p:nvSpPr>
          <p:spPr bwMode="auto">
            <a:xfrm>
              <a:off x="3474" y="509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9" name="Line 25"/>
            <p:cNvSpPr>
              <a:spLocks noChangeShapeType="1"/>
            </p:cNvSpPr>
            <p:nvPr/>
          </p:nvSpPr>
          <p:spPr bwMode="auto">
            <a:xfrm>
              <a:off x="6114" y="5094"/>
              <a:ext cx="1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90" name="Line 26"/>
            <p:cNvSpPr>
              <a:spLocks noChangeShapeType="1"/>
            </p:cNvSpPr>
            <p:nvPr/>
          </p:nvSpPr>
          <p:spPr bwMode="auto">
            <a:xfrm flipH="1">
              <a:off x="3474" y="5424"/>
              <a:ext cx="10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91" name="Line 27"/>
            <p:cNvSpPr>
              <a:spLocks noChangeShapeType="1"/>
            </p:cNvSpPr>
            <p:nvPr/>
          </p:nvSpPr>
          <p:spPr bwMode="auto">
            <a:xfrm>
              <a:off x="5214" y="5404"/>
              <a:ext cx="90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92" name="Text Box 28"/>
            <p:cNvSpPr txBox="1">
              <a:spLocks noChangeArrowheads="1"/>
            </p:cNvSpPr>
            <p:nvPr/>
          </p:nvSpPr>
          <p:spPr bwMode="auto">
            <a:xfrm>
              <a:off x="2624" y="4014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ru-RU" sz="2400" b="1">
                  <a:latin typeface="Calibri" pitchFamily="34" charset="0"/>
                </a:rPr>
                <a:t>σ</a:t>
              </a:r>
              <a:r>
                <a:rPr lang="kk-KZ" sz="2400" b="1" baseline="-25000">
                  <a:latin typeface="Calibri" pitchFamily="34" charset="0"/>
                </a:rPr>
                <a:t>А</a:t>
              </a:r>
              <a:endParaRPr lang="ru-RU" sz="2400" b="1"/>
            </a:p>
          </p:txBody>
        </p:sp>
        <p:sp>
          <p:nvSpPr>
            <p:cNvPr id="11293" name="Text Box 29"/>
            <p:cNvSpPr txBox="1">
              <a:spLocks noChangeArrowheads="1"/>
            </p:cNvSpPr>
            <p:nvPr/>
          </p:nvSpPr>
          <p:spPr bwMode="auto">
            <a:xfrm>
              <a:off x="3774" y="4004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ru-RU" sz="2400" b="1">
                  <a:latin typeface="Calibri" pitchFamily="34" charset="0"/>
                </a:rPr>
                <a:t>σ</a:t>
              </a:r>
              <a:r>
                <a:rPr lang="kk-KZ" sz="2400" b="1" baseline="-25000">
                  <a:latin typeface="Calibri" pitchFamily="34" charset="0"/>
                </a:rPr>
                <a:t>п</a:t>
              </a:r>
              <a:endParaRPr lang="ru-RU" sz="2400" b="1"/>
            </a:p>
          </p:txBody>
        </p:sp>
        <p:sp>
          <p:nvSpPr>
            <p:cNvPr id="11294" name="Text Box 30"/>
            <p:cNvSpPr txBox="1">
              <a:spLocks noChangeArrowheads="1"/>
            </p:cNvSpPr>
            <p:nvPr/>
          </p:nvSpPr>
          <p:spPr bwMode="auto">
            <a:xfrm>
              <a:off x="4154" y="3914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ru-RU" sz="2400" b="1">
                  <a:latin typeface="Calibri" pitchFamily="34" charset="0"/>
                </a:rPr>
                <a:t>σ</a:t>
              </a:r>
              <a:r>
                <a:rPr lang="kk-KZ" sz="2400" b="1" baseline="-25000">
                  <a:latin typeface="Calibri" pitchFamily="34" charset="0"/>
                </a:rPr>
                <a:t>с</a:t>
              </a:r>
              <a:endParaRPr lang="ru-RU" sz="2400" b="1"/>
            </a:p>
          </p:txBody>
        </p:sp>
        <p:sp>
          <p:nvSpPr>
            <p:cNvPr id="11295" name="Text Box 31"/>
            <p:cNvSpPr txBox="1">
              <a:spLocks noChangeArrowheads="1"/>
            </p:cNvSpPr>
            <p:nvPr/>
          </p:nvSpPr>
          <p:spPr bwMode="auto">
            <a:xfrm>
              <a:off x="5094" y="3834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ru-RU" sz="2400" b="1">
                  <a:latin typeface="Calibri" pitchFamily="34" charset="0"/>
                </a:rPr>
                <a:t>σ</a:t>
              </a:r>
              <a:r>
                <a:rPr lang="kk-KZ" sz="2400" b="1" baseline="-25000">
                  <a:latin typeface="Calibri" pitchFamily="34" charset="0"/>
                </a:rPr>
                <a:t>Б</a:t>
              </a:r>
              <a:endParaRPr lang="ru-RU" sz="2400" b="1"/>
            </a:p>
          </p:txBody>
        </p:sp>
        <p:sp>
          <p:nvSpPr>
            <p:cNvPr id="11296" name="Text Box 32"/>
            <p:cNvSpPr txBox="1">
              <a:spLocks noChangeArrowheads="1"/>
            </p:cNvSpPr>
            <p:nvPr/>
          </p:nvSpPr>
          <p:spPr bwMode="auto">
            <a:xfrm>
              <a:off x="8784" y="4194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ru-RU" sz="2400" b="1">
                  <a:latin typeface="Calibri" pitchFamily="34" charset="0"/>
                </a:rPr>
                <a:t>σ</a:t>
              </a:r>
              <a:r>
                <a:rPr lang="kk-KZ" sz="2400" b="1" baseline="-25000">
                  <a:latin typeface="Calibri" pitchFamily="34" charset="0"/>
                </a:rPr>
                <a:t>Б</a:t>
              </a:r>
              <a:endParaRPr lang="ru-RU" sz="2400" b="1"/>
            </a:p>
          </p:txBody>
        </p:sp>
        <p:sp>
          <p:nvSpPr>
            <p:cNvPr id="11297" name="Text Box 33"/>
            <p:cNvSpPr txBox="1">
              <a:spLocks noChangeArrowheads="1"/>
            </p:cNvSpPr>
            <p:nvPr/>
          </p:nvSpPr>
          <p:spPr bwMode="auto">
            <a:xfrm>
              <a:off x="7614" y="2034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ru-RU" sz="2800">
                  <a:latin typeface="Calibri" pitchFamily="34" charset="0"/>
                </a:rPr>
                <a:t>σ</a:t>
              </a:r>
              <a:endParaRPr lang="ru-RU" sz="2800"/>
            </a:p>
          </p:txBody>
        </p:sp>
        <p:sp>
          <p:nvSpPr>
            <p:cNvPr id="11298" name="Text Box 34"/>
            <p:cNvSpPr txBox="1">
              <a:spLocks noChangeArrowheads="1"/>
            </p:cNvSpPr>
            <p:nvPr/>
          </p:nvSpPr>
          <p:spPr bwMode="auto">
            <a:xfrm>
              <a:off x="3044" y="2204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ru-RU" sz="2800">
                  <a:latin typeface="Calibri" pitchFamily="34" charset="0"/>
                </a:rPr>
                <a:t>σ</a:t>
              </a:r>
              <a:endParaRPr lang="ru-RU" sz="2800"/>
            </a:p>
          </p:txBody>
        </p:sp>
        <p:sp>
          <p:nvSpPr>
            <p:cNvPr id="11299" name="Text Box 35"/>
            <p:cNvSpPr txBox="1">
              <a:spLocks noChangeArrowheads="1"/>
            </p:cNvSpPr>
            <p:nvPr/>
          </p:nvSpPr>
          <p:spPr bwMode="auto">
            <a:xfrm>
              <a:off x="6474" y="4954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ru-RU" sz="2400">
                  <a:latin typeface="Calibri" pitchFamily="34" charset="0"/>
                </a:rPr>
                <a:t>ε</a:t>
              </a:r>
              <a:endParaRPr lang="ru-RU" sz="2400"/>
            </a:p>
          </p:txBody>
        </p:sp>
        <p:sp>
          <p:nvSpPr>
            <p:cNvPr id="11300" name="Text Box 36"/>
            <p:cNvSpPr txBox="1">
              <a:spLocks noChangeArrowheads="1"/>
            </p:cNvSpPr>
            <p:nvPr/>
          </p:nvSpPr>
          <p:spPr bwMode="auto">
            <a:xfrm>
              <a:off x="9874" y="4934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ru-RU" sz="2800">
                  <a:latin typeface="Calibri" pitchFamily="34" charset="0"/>
                </a:rPr>
                <a:t>ε</a:t>
              </a:r>
              <a:endParaRPr lang="ru-RU" sz="2800"/>
            </a:p>
          </p:txBody>
        </p:sp>
        <p:sp>
          <p:nvSpPr>
            <p:cNvPr id="11301" name="Text Box 37"/>
            <p:cNvSpPr txBox="1">
              <a:spLocks noChangeArrowheads="1"/>
            </p:cNvSpPr>
            <p:nvPr/>
          </p:nvSpPr>
          <p:spPr bwMode="auto">
            <a:xfrm>
              <a:off x="4554" y="5454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kk-KZ" sz="1600">
                  <a:latin typeface="Calibri" pitchFamily="34" charset="0"/>
                </a:rPr>
                <a:t>а)</a:t>
              </a:r>
              <a:endParaRPr lang="ru-RU"/>
            </a:p>
          </p:txBody>
        </p:sp>
        <p:sp>
          <p:nvSpPr>
            <p:cNvPr id="11302" name="Text Box 38"/>
            <p:cNvSpPr txBox="1">
              <a:spLocks noChangeArrowheads="1"/>
            </p:cNvSpPr>
            <p:nvPr/>
          </p:nvSpPr>
          <p:spPr bwMode="auto">
            <a:xfrm>
              <a:off x="9054" y="5414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kk-KZ" sz="1600">
                  <a:latin typeface="Calibri" pitchFamily="34" charset="0"/>
                </a:rPr>
                <a:t>б)</a:t>
              </a:r>
              <a:endParaRPr lang="ru-RU"/>
            </a:p>
          </p:txBody>
        </p:sp>
        <p:sp>
          <p:nvSpPr>
            <p:cNvPr id="11303" name="Text Box 39"/>
            <p:cNvSpPr txBox="1">
              <a:spLocks noChangeArrowheads="1"/>
            </p:cNvSpPr>
            <p:nvPr/>
          </p:nvSpPr>
          <p:spPr bwMode="auto">
            <a:xfrm>
              <a:off x="4554" y="5094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kk-KZ" sz="1600">
                  <a:latin typeface="Calibri" pitchFamily="34" charset="0"/>
                </a:rPr>
                <a:t>δ%</a:t>
              </a:r>
              <a:endParaRPr lang="ru-RU"/>
            </a:p>
          </p:txBody>
        </p:sp>
        <p:sp>
          <p:nvSpPr>
            <p:cNvPr id="11304" name="Text Box 40"/>
            <p:cNvSpPr txBox="1">
              <a:spLocks noChangeArrowheads="1"/>
            </p:cNvSpPr>
            <p:nvPr/>
          </p:nvSpPr>
          <p:spPr bwMode="auto">
            <a:xfrm>
              <a:off x="3474" y="3434"/>
              <a:ext cx="5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kk-KZ">
                  <a:latin typeface="Calibri" pitchFamily="34" charset="0"/>
                </a:rPr>
                <a:t>А</a:t>
              </a:r>
              <a:endParaRPr lang="ru-RU"/>
            </a:p>
          </p:txBody>
        </p:sp>
        <p:sp>
          <p:nvSpPr>
            <p:cNvPr id="11305" name="Text Box 41"/>
            <p:cNvSpPr txBox="1">
              <a:spLocks noChangeArrowheads="1"/>
            </p:cNvSpPr>
            <p:nvPr/>
          </p:nvSpPr>
          <p:spPr bwMode="auto">
            <a:xfrm>
              <a:off x="4214" y="3114"/>
              <a:ext cx="5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n-US">
                  <a:latin typeface="Calibri" pitchFamily="34" charset="0"/>
                </a:rPr>
                <a:t>D</a:t>
              </a:r>
              <a:endParaRPr lang="ru-RU"/>
            </a:p>
          </p:txBody>
        </p:sp>
        <p:sp>
          <p:nvSpPr>
            <p:cNvPr id="11306" name="Text Box 42"/>
            <p:cNvSpPr txBox="1">
              <a:spLocks noChangeArrowheads="1"/>
            </p:cNvSpPr>
            <p:nvPr/>
          </p:nvSpPr>
          <p:spPr bwMode="auto">
            <a:xfrm>
              <a:off x="4704" y="2794"/>
              <a:ext cx="5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n-US">
                  <a:latin typeface="Calibri" pitchFamily="34" charset="0"/>
                </a:rPr>
                <a:t>K</a:t>
              </a:r>
              <a:endParaRPr lang="ru-RU"/>
            </a:p>
          </p:txBody>
        </p:sp>
        <p:sp>
          <p:nvSpPr>
            <p:cNvPr id="11307" name="Text Box 43"/>
            <p:cNvSpPr txBox="1">
              <a:spLocks noChangeArrowheads="1"/>
            </p:cNvSpPr>
            <p:nvPr/>
          </p:nvSpPr>
          <p:spPr bwMode="auto">
            <a:xfrm>
              <a:off x="5384" y="2534"/>
              <a:ext cx="5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n-US">
                  <a:latin typeface="Calibri" pitchFamily="34" charset="0"/>
                </a:rPr>
                <a:t>E</a:t>
              </a:r>
              <a:endParaRPr lang="ru-RU"/>
            </a:p>
          </p:txBody>
        </p:sp>
        <p:sp>
          <p:nvSpPr>
            <p:cNvPr id="11308" name="Text Box 44"/>
            <p:cNvSpPr txBox="1">
              <a:spLocks noChangeArrowheads="1"/>
            </p:cNvSpPr>
            <p:nvPr/>
          </p:nvSpPr>
          <p:spPr bwMode="auto">
            <a:xfrm>
              <a:off x="4494" y="4734"/>
              <a:ext cx="5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n-US">
                  <a:latin typeface="Calibri" pitchFamily="34" charset="0"/>
                </a:rPr>
                <a:t>L</a:t>
              </a:r>
              <a:endParaRPr lang="ru-RU"/>
            </a:p>
          </p:txBody>
        </p:sp>
        <p:sp>
          <p:nvSpPr>
            <p:cNvPr id="11309" name="Text Box 45"/>
            <p:cNvSpPr txBox="1">
              <a:spLocks noChangeArrowheads="1"/>
            </p:cNvSpPr>
            <p:nvPr/>
          </p:nvSpPr>
          <p:spPr bwMode="auto">
            <a:xfrm>
              <a:off x="5114" y="4704"/>
              <a:ext cx="5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n-US" sz="2000">
                  <a:latin typeface="Calibri" pitchFamily="34" charset="0"/>
                </a:rPr>
                <a:t>M</a:t>
              </a:r>
              <a:endParaRPr lang="ru-RU" sz="2000"/>
            </a:p>
          </p:txBody>
        </p:sp>
        <p:sp>
          <p:nvSpPr>
            <p:cNvPr id="11310" name="Text Box 46"/>
            <p:cNvSpPr txBox="1">
              <a:spLocks noChangeArrowheads="1"/>
            </p:cNvSpPr>
            <p:nvPr/>
          </p:nvSpPr>
          <p:spPr bwMode="auto">
            <a:xfrm>
              <a:off x="3174" y="4964"/>
              <a:ext cx="5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n-US" sz="2400">
                  <a:latin typeface="Times New Roman" pitchFamily="18" charset="0"/>
                </a:rPr>
                <a:t>0</a:t>
              </a:r>
              <a:endParaRPr lang="ru-RU" sz="2400"/>
            </a:p>
          </p:txBody>
        </p:sp>
        <p:sp>
          <p:nvSpPr>
            <p:cNvPr id="11311" name="Text Box 47"/>
            <p:cNvSpPr txBox="1">
              <a:spLocks noChangeArrowheads="1"/>
            </p:cNvSpPr>
            <p:nvPr/>
          </p:nvSpPr>
          <p:spPr bwMode="auto">
            <a:xfrm>
              <a:off x="7794" y="4914"/>
              <a:ext cx="5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n-US" sz="2400">
                  <a:latin typeface="Times New Roman" pitchFamily="18" charset="0"/>
                </a:rPr>
                <a:t>0</a:t>
              </a:r>
              <a:endParaRPr lang="ru-RU" sz="2400"/>
            </a:p>
          </p:txBody>
        </p:sp>
      </p:grpSp>
      <p:pic>
        <p:nvPicPr>
          <p:cNvPr id="11268" name="Picture 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1223963"/>
            <a:ext cx="5929313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>
                <a:solidFill>
                  <a:srgbClr val="FF0000"/>
                </a:solidFill>
              </a:rPr>
              <a:t>Беріктік сипаттамалары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0063" y="1866900"/>
            <a:ext cx="8351837" cy="4556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smtClean="0"/>
              <a:t>Диаграммадағы А нүктесіне сәйкес келетін кернеу шамасы </a:t>
            </a:r>
            <a:r>
              <a:rPr lang="ru-RU" sz="2000" b="1" smtClean="0">
                <a:solidFill>
                  <a:srgbClr val="FF0000"/>
                </a:solidFill>
              </a:rPr>
              <a:t>пропорционалдық шек </a:t>
            </a:r>
            <a:r>
              <a:rPr lang="ru-RU" sz="2000" b="1" smtClean="0"/>
              <a:t>- </a:t>
            </a:r>
            <a:r>
              <a:rPr lang="ru-RU" sz="4000" b="1" smtClean="0">
                <a:solidFill>
                  <a:srgbClr val="FF0000"/>
                </a:solidFill>
              </a:rPr>
              <a:t>σ</a:t>
            </a:r>
            <a:r>
              <a:rPr lang="ru-RU" sz="1800" b="1" smtClean="0">
                <a:solidFill>
                  <a:srgbClr val="FF0000"/>
                </a:solidFill>
              </a:rPr>
              <a:t>пш</a:t>
            </a:r>
            <a:r>
              <a:rPr lang="ru-RU" sz="1800" b="1" smtClean="0"/>
              <a:t>.</a:t>
            </a:r>
            <a:r>
              <a:rPr lang="ru-RU" sz="4000" b="1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smtClean="0"/>
              <a:t>Материал серпімді деформацияланады, С нүктесіндегі кернеу </a:t>
            </a:r>
            <a:r>
              <a:rPr lang="ru-RU" sz="2000" b="1" smtClean="0">
                <a:solidFill>
                  <a:srgbClr val="FF0000"/>
                </a:solidFill>
              </a:rPr>
              <a:t>серпімділік шегі</a:t>
            </a:r>
            <a:r>
              <a:rPr lang="ru-RU" sz="2000" b="1" smtClean="0"/>
              <a:t> деп аталады </a:t>
            </a:r>
            <a:r>
              <a:rPr lang="ru-RU" sz="4000" b="1" smtClean="0">
                <a:solidFill>
                  <a:srgbClr val="FF0000"/>
                </a:solidFill>
              </a:rPr>
              <a:t>σ</a:t>
            </a:r>
            <a:r>
              <a:rPr lang="ru-RU" sz="2000" b="1" smtClean="0">
                <a:solidFill>
                  <a:srgbClr val="FF0000"/>
                </a:solidFill>
              </a:rPr>
              <a:t>сш</a:t>
            </a:r>
            <a:r>
              <a:rPr lang="ru-RU" sz="2000" b="1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smtClean="0">
                <a:solidFill>
                  <a:srgbClr val="FF0000"/>
                </a:solidFill>
              </a:rPr>
              <a:t>Ағу шегі</a:t>
            </a:r>
            <a:r>
              <a:rPr lang="ru-RU" sz="2000" smtClean="0"/>
              <a:t> </a:t>
            </a:r>
            <a:r>
              <a:rPr lang="ru-RU" sz="2000" b="1" smtClean="0"/>
              <a:t>деп, үлгінің күш шамасы өспесе де ұзаруына сәйкес келетін кернеуді айтады </a:t>
            </a:r>
            <a:r>
              <a:rPr lang="ru-RU" sz="4000" b="1" smtClean="0">
                <a:solidFill>
                  <a:srgbClr val="FF0000"/>
                </a:solidFill>
              </a:rPr>
              <a:t>σ</a:t>
            </a:r>
            <a:r>
              <a:rPr lang="ru-RU" sz="2000" b="1" smtClean="0">
                <a:solidFill>
                  <a:srgbClr val="FF0000"/>
                </a:solidFill>
              </a:rPr>
              <a:t>аш</a:t>
            </a:r>
            <a:r>
              <a:rPr lang="ru-RU" sz="2000" b="1" smtClean="0"/>
              <a:t> </a:t>
            </a:r>
            <a:r>
              <a:rPr lang="ru-RU" sz="200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smtClean="0"/>
              <a:t>Е нүктесіндегі ең үлкен максимум кернеу материалдың беріктік шегі болады </a:t>
            </a:r>
            <a:r>
              <a:rPr lang="ru-RU" sz="4000" b="1" smtClean="0">
                <a:solidFill>
                  <a:srgbClr val="FF0000"/>
                </a:solidFill>
              </a:rPr>
              <a:t>σ</a:t>
            </a:r>
            <a:r>
              <a:rPr lang="ru-RU" b="1" baseline="-25000" smtClean="0">
                <a:solidFill>
                  <a:srgbClr val="FF0000"/>
                </a:solidFill>
              </a:rPr>
              <a:t>бш</a:t>
            </a:r>
            <a:r>
              <a:rPr lang="ru-RU" sz="2000" b="1" smtClean="0"/>
              <a:t>.</a:t>
            </a:r>
            <a:endParaRPr lang="en-US" sz="20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kk-KZ" sz="2000" b="1" smtClean="0"/>
              <a:t>Соңғы нүкте қирау шегінің кернеуі болады</a:t>
            </a:r>
            <a:r>
              <a:rPr lang="ru-RU" sz="2000" b="1" smtClean="0"/>
              <a:t> </a:t>
            </a:r>
            <a:r>
              <a:rPr lang="ru-RU" sz="4000" b="1" smtClean="0">
                <a:solidFill>
                  <a:srgbClr val="FF0000"/>
                </a:solidFill>
              </a:rPr>
              <a:t>σ</a:t>
            </a:r>
            <a:r>
              <a:rPr lang="ru-RU" sz="2000" b="1" smtClean="0">
                <a:solidFill>
                  <a:srgbClr val="FF0000"/>
                </a:solidFill>
              </a:rPr>
              <a:t>қш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b="1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8788"/>
            <a:ext cx="8229600" cy="1050925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rgbClr val="FF0000"/>
                </a:solidFill>
              </a:rPr>
              <a:t>Мүмкіндік кернеу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652588"/>
            <a:ext cx="8291512" cy="45481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kk-KZ" sz="2400" smtClean="0"/>
              <a:t>Конструкцияның беріктігін және үзақ мерзімділігін қамтамасыз ететін ең үлкен кернеулерді </a:t>
            </a:r>
            <a:r>
              <a:rPr lang="kk-KZ" sz="2400" b="1" smtClean="0">
                <a:solidFill>
                  <a:srgbClr val="FF0000"/>
                </a:solidFill>
              </a:rPr>
              <a:t>мүмкіндік кернеулер</a:t>
            </a:r>
            <a:r>
              <a:rPr lang="kk-KZ" sz="2400" b="1" smtClean="0"/>
              <a:t> </a:t>
            </a:r>
            <a:r>
              <a:rPr lang="kk-KZ" sz="2400" smtClean="0"/>
              <a:t>деп атайды. Ол механикалық тәжірибе жүзінде анықталады</a:t>
            </a:r>
            <a:r>
              <a:rPr lang="ru-RU" sz="2400" smtClean="0"/>
              <a:t>.  </a:t>
            </a:r>
          </a:p>
          <a:p>
            <a:r>
              <a:rPr lang="kk-KZ" sz="2400" smtClean="0"/>
              <a:t>Статикалық өстік жүктеу кезінде </a:t>
            </a:r>
            <a:r>
              <a:rPr lang="kk-KZ" sz="2400" b="1" smtClean="0">
                <a:solidFill>
                  <a:srgbClr val="FF0000"/>
                </a:solidFill>
              </a:rPr>
              <a:t>шекті кернеу </a:t>
            </a:r>
            <a:r>
              <a:rPr lang="kk-KZ" sz="2400" smtClean="0"/>
              <a:t>ретінде пластикалық материалдар үшін - </a:t>
            </a:r>
            <a:r>
              <a:rPr lang="kk-KZ" sz="2400" b="1" smtClean="0">
                <a:solidFill>
                  <a:srgbClr val="FF0000"/>
                </a:solidFill>
              </a:rPr>
              <a:t>ағу шегі</a:t>
            </a:r>
            <a:r>
              <a:rPr lang="kk-KZ" sz="2400" smtClean="0"/>
              <a:t>, ал морт сынғыш материалдар үшін - </a:t>
            </a:r>
            <a:r>
              <a:rPr lang="kk-KZ" sz="2400" b="1" smtClean="0">
                <a:solidFill>
                  <a:srgbClr val="FF0000"/>
                </a:solidFill>
              </a:rPr>
              <a:t>беріктік шегі</a:t>
            </a:r>
            <a:r>
              <a:rPr lang="kk-KZ" sz="2400" smtClean="0">
                <a:solidFill>
                  <a:srgbClr val="FF0000"/>
                </a:solidFill>
              </a:rPr>
              <a:t> </a:t>
            </a:r>
            <a:r>
              <a:rPr lang="kk-KZ" sz="2400" smtClean="0"/>
              <a:t>алынады.</a:t>
            </a:r>
            <a:endParaRPr lang="ru-RU" sz="2400" smtClean="0"/>
          </a:p>
          <a:p>
            <a:pPr eaLnBrk="1" hangingPunct="1">
              <a:lnSpc>
                <a:spcPct val="90000"/>
              </a:lnSpc>
            </a:pPr>
            <a:r>
              <a:rPr lang="ru-RU" sz="2400" b="1" smtClean="0"/>
              <a:t> </a:t>
            </a:r>
            <a:r>
              <a:rPr lang="en-US" sz="2400" b="1" smtClean="0">
                <a:solidFill>
                  <a:srgbClr val="FF0000"/>
                </a:solidFill>
              </a:rPr>
              <a:t>n</a:t>
            </a:r>
            <a:r>
              <a:rPr lang="ru-RU" sz="2400" b="1" smtClean="0">
                <a:solidFill>
                  <a:srgbClr val="FF0000"/>
                </a:solidFill>
              </a:rPr>
              <a:t>= </a:t>
            </a:r>
            <a:r>
              <a:rPr lang="ru-RU" sz="2400" b="1" i="1" smtClean="0">
                <a:solidFill>
                  <a:srgbClr val="FF0000"/>
                </a:solidFill>
              </a:rPr>
              <a:t>σ</a:t>
            </a:r>
            <a:r>
              <a:rPr lang="ru-RU" sz="2400" b="1" i="1" baseline="-25000" smtClean="0">
                <a:solidFill>
                  <a:srgbClr val="FF0000"/>
                </a:solidFill>
                <a:latin typeface="Times New Roman" pitchFamily="18" charset="0"/>
              </a:rPr>
              <a:t>шектік</a:t>
            </a:r>
            <a:r>
              <a:rPr lang="ru-RU" sz="2400" b="1" i="1" smtClean="0">
                <a:solidFill>
                  <a:srgbClr val="FF0000"/>
                </a:solidFill>
              </a:rPr>
              <a:t> / σ</a:t>
            </a:r>
            <a:r>
              <a:rPr lang="ru-RU" sz="2400" smtClean="0">
                <a:solidFill>
                  <a:srgbClr val="FF0000"/>
                </a:solidFill>
              </a:rPr>
              <a:t>  </a:t>
            </a:r>
            <a:r>
              <a:rPr lang="ru-RU" sz="2400" smtClean="0"/>
              <a:t>- беріктік қор коэффициенті.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Беріктік қор коэффициентінің қажетті кіші мәні </a:t>
            </a:r>
            <a:r>
              <a:rPr lang="ru-RU" sz="2400" b="1" i="1" smtClean="0"/>
              <a:t>мүмкіндік</a:t>
            </a:r>
            <a:r>
              <a:rPr lang="ru-RU" sz="2400" smtClean="0"/>
              <a:t> деп аталады.  </a:t>
            </a:r>
            <a:endParaRPr lang="ru-RU" sz="2400" b="1" smtClean="0"/>
          </a:p>
          <a:p>
            <a:pPr eaLnBrk="1" hangingPunct="1">
              <a:lnSpc>
                <a:spcPct val="90000"/>
              </a:lnSpc>
            </a:pPr>
            <a:r>
              <a:rPr lang="ru-RU" sz="2400" b="1" smtClean="0">
                <a:solidFill>
                  <a:srgbClr val="FF0000"/>
                </a:solidFill>
              </a:rPr>
              <a:t>Мүмкіндік кернеулер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FF0000"/>
                </a:solidFill>
              </a:rPr>
              <a:t>                          [</a:t>
            </a:r>
            <a:r>
              <a:rPr lang="ru-RU" sz="2400" b="1" i="1" smtClean="0">
                <a:solidFill>
                  <a:srgbClr val="FF0000"/>
                </a:solidFill>
              </a:rPr>
              <a:t>σ</a:t>
            </a:r>
            <a:r>
              <a:rPr lang="ru-RU" sz="2400" b="1" smtClean="0">
                <a:solidFill>
                  <a:srgbClr val="FF0000"/>
                </a:solidFill>
              </a:rPr>
              <a:t>]= </a:t>
            </a:r>
            <a:r>
              <a:rPr lang="ru-RU" sz="2400" b="1" i="1" smtClean="0">
                <a:solidFill>
                  <a:srgbClr val="FF0000"/>
                </a:solidFill>
              </a:rPr>
              <a:t>σ</a:t>
            </a:r>
            <a:r>
              <a:rPr lang="ru-RU" sz="2400" b="1" i="1" baseline="-25000" smtClean="0">
                <a:solidFill>
                  <a:srgbClr val="FF0000"/>
                </a:solidFill>
                <a:latin typeface="Times New Roman" pitchFamily="18" charset="0"/>
              </a:rPr>
              <a:t>шектік</a:t>
            </a:r>
            <a:r>
              <a:rPr lang="ru-RU" sz="2400" b="1" i="1" smtClean="0">
                <a:solidFill>
                  <a:srgbClr val="FF0000"/>
                </a:solidFill>
              </a:rPr>
              <a:t>/ </a:t>
            </a:r>
            <a:r>
              <a:rPr lang="ru-RU" sz="2400" b="1" smtClean="0">
                <a:solidFill>
                  <a:srgbClr val="FF0000"/>
                </a:solidFill>
              </a:rPr>
              <a:t>[</a:t>
            </a:r>
            <a:r>
              <a:rPr lang="en-US" sz="2400" b="1" smtClean="0">
                <a:solidFill>
                  <a:srgbClr val="FF0000"/>
                </a:solidFill>
              </a:rPr>
              <a:t>n</a:t>
            </a:r>
            <a:r>
              <a:rPr lang="ru-RU" sz="2400" b="1" smtClean="0">
                <a:solidFill>
                  <a:srgbClr val="FF0000"/>
                </a:solidFill>
              </a:rPr>
              <a:t>]  ;     [</a:t>
            </a:r>
            <a:r>
              <a:rPr lang="ru-RU" sz="2400" b="1" i="1" smtClean="0">
                <a:solidFill>
                  <a:srgbClr val="FF0000"/>
                </a:solidFill>
                <a:latin typeface="Times New Roman" pitchFamily="18" charset="0"/>
              </a:rPr>
              <a:t>τ</a:t>
            </a:r>
            <a:r>
              <a:rPr lang="ru-RU" sz="2400" b="1" smtClean="0">
                <a:solidFill>
                  <a:srgbClr val="FF0000"/>
                </a:solidFill>
              </a:rPr>
              <a:t>]= </a:t>
            </a:r>
            <a:r>
              <a:rPr lang="ru-RU" sz="2400" b="1" smtClean="0">
                <a:solidFill>
                  <a:srgbClr val="FF0000"/>
                </a:solidFill>
                <a:latin typeface="Times New Roman" pitchFamily="18" charset="0"/>
              </a:rPr>
              <a:t>τ</a:t>
            </a:r>
            <a:r>
              <a:rPr lang="ru-RU" sz="2400" b="1" i="1" baseline="-25000" smtClean="0">
                <a:solidFill>
                  <a:srgbClr val="FF0000"/>
                </a:solidFill>
                <a:latin typeface="Times New Roman" pitchFamily="18" charset="0"/>
              </a:rPr>
              <a:t>шектік</a:t>
            </a:r>
            <a:r>
              <a:rPr lang="ru-RU" sz="2400" b="1" i="1" smtClean="0">
                <a:solidFill>
                  <a:srgbClr val="FF0000"/>
                </a:solidFill>
              </a:rPr>
              <a:t> / </a:t>
            </a:r>
            <a:r>
              <a:rPr lang="ru-RU" sz="2400" b="1" smtClean="0">
                <a:solidFill>
                  <a:srgbClr val="FF0000"/>
                </a:solidFill>
              </a:rPr>
              <a:t>[</a:t>
            </a:r>
            <a:r>
              <a:rPr lang="en-US" sz="2400" b="1" i="1" smtClean="0">
                <a:solidFill>
                  <a:srgbClr val="FF0000"/>
                </a:solidFill>
              </a:rPr>
              <a:t>n</a:t>
            </a:r>
            <a:r>
              <a:rPr lang="ru-RU" sz="2400" b="1" smtClean="0">
                <a:solidFill>
                  <a:srgbClr val="FF0000"/>
                </a:solidFill>
              </a:rPr>
              <a:t>].</a:t>
            </a:r>
            <a:r>
              <a:rPr lang="ru-RU" sz="2400" smtClean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8788"/>
            <a:ext cx="8229600" cy="1265237"/>
          </a:xfrm>
        </p:spPr>
        <p:txBody>
          <a:bodyPr/>
          <a:lstStyle/>
          <a:p>
            <a:pPr algn="ctr" eaLnBrk="1" hangingPunct="1"/>
            <a:r>
              <a:rPr lang="kk-KZ" sz="4000" b="1" smtClean="0">
                <a:solidFill>
                  <a:srgbClr val="FF0000"/>
                </a:solidFill>
              </a:rPr>
              <a:t>Созылған (сығылған) брустарды беріктікке есептеу</a:t>
            </a:r>
            <a:endParaRPr lang="ru-RU" sz="4000" b="1" smtClean="0">
              <a:solidFill>
                <a:srgbClr val="FF0000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724025"/>
            <a:ext cx="8424863" cy="4857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smtClean="0"/>
              <a:t>Беріктік шарт:</a:t>
            </a:r>
            <a:r>
              <a:rPr lang="ru-RU" sz="2000" smtClean="0"/>
              <a:t>      </a:t>
            </a:r>
            <a:r>
              <a:rPr lang="ru-RU" sz="2800" b="1" i="1" smtClean="0"/>
              <a:t>σ = </a:t>
            </a:r>
            <a:r>
              <a:rPr lang="en-US" sz="2800" b="1" i="1" smtClean="0"/>
              <a:t>N /A ≤ </a:t>
            </a:r>
            <a:r>
              <a:rPr lang="ru-RU" sz="2800" b="1" smtClean="0"/>
              <a:t>[</a:t>
            </a:r>
            <a:r>
              <a:rPr lang="ru-RU" sz="2800" b="1" i="1" smtClean="0"/>
              <a:t>σ</a:t>
            </a:r>
            <a:r>
              <a:rPr lang="ru-RU" sz="2800" b="1" smtClean="0"/>
              <a:t>].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kk-KZ" sz="2000" smtClean="0"/>
              <a:t>Беріктік шартына сүйеніп </a:t>
            </a:r>
            <a:r>
              <a:rPr lang="kk-KZ" sz="2000" b="1" smtClean="0"/>
              <a:t>үш түрлі есептер </a:t>
            </a:r>
            <a:r>
              <a:rPr lang="kk-KZ" sz="2000" smtClean="0"/>
              <a:t>қарастырылады:</a:t>
            </a:r>
            <a:r>
              <a:rPr lang="ru-RU" sz="2000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i="1" smtClean="0"/>
              <a:t>1. </a:t>
            </a:r>
            <a:r>
              <a:rPr lang="kk-KZ" sz="2000" b="1" smtClean="0"/>
              <a:t>Сырықтың (брустың) беріктігін тексеру</a:t>
            </a:r>
            <a:r>
              <a:rPr lang="kk-KZ" sz="2000" smtClean="0"/>
              <a:t> (тексеру есебі)  </a:t>
            </a:r>
            <a:r>
              <a:rPr lang="ru-RU" sz="2400" b="1" i="1" smtClean="0"/>
              <a:t>σ</a:t>
            </a:r>
            <a:r>
              <a:rPr lang="ru-RU" sz="2400" b="1" smtClean="0"/>
              <a:t> ≤ [</a:t>
            </a:r>
            <a:r>
              <a:rPr lang="ru-RU" sz="2400" b="1" i="1" smtClean="0"/>
              <a:t>σ</a:t>
            </a:r>
            <a:r>
              <a:rPr lang="ru-RU" sz="2400" b="1" smtClean="0"/>
              <a:t>]</a:t>
            </a:r>
          </a:p>
          <a:p>
            <a:pPr>
              <a:buFont typeface="Wingdings" pitchFamily="2" charset="2"/>
              <a:buNone/>
            </a:pPr>
            <a:r>
              <a:rPr lang="ru-RU" sz="2000" smtClean="0"/>
              <a:t>     </a:t>
            </a:r>
            <a:r>
              <a:rPr lang="kk-KZ" sz="2400" b="1" smtClean="0"/>
              <a:t>n</a:t>
            </a:r>
            <a:r>
              <a:rPr lang="kk-KZ" sz="2000" smtClean="0"/>
              <a:t> беріктік қордың шамасы мен </a:t>
            </a:r>
            <a:r>
              <a:rPr lang="kk-KZ" sz="2400" b="1" smtClean="0"/>
              <a:t>[n] </a:t>
            </a:r>
            <a:r>
              <a:rPr lang="kk-KZ" sz="2000" smtClean="0"/>
              <a:t>мүмкіндік (норматив) салыстыру шамасы машина құрылысының әрбір саласы үшін былайша анықталады:</a:t>
            </a:r>
            <a:endParaRPr lang="ru-RU" sz="2000" smtClean="0"/>
          </a:p>
          <a:p>
            <a:pPr eaLnBrk="1" hangingPunct="1">
              <a:lnSpc>
                <a:spcPct val="80000"/>
              </a:lnSpc>
            </a:pPr>
            <a:endParaRPr lang="ru-RU" sz="2000" i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kk-KZ" sz="2000" i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i="1" smtClean="0"/>
              <a:t>2. </a:t>
            </a:r>
            <a:r>
              <a:rPr lang="kk-KZ" sz="2000" b="1" smtClean="0"/>
              <a:t>Брустың көлденең қима өлшемдерін анықтау</a:t>
            </a:r>
            <a:r>
              <a:rPr lang="kk-KZ" sz="2000" i="1" smtClean="0"/>
              <a:t> </a:t>
            </a:r>
            <a:r>
              <a:rPr lang="kk-KZ" sz="2000" smtClean="0"/>
              <a:t>(жобалау есебі)</a:t>
            </a:r>
            <a:endParaRPr lang="ru-RU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i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i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i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i="1" smtClean="0"/>
              <a:t>3. </a:t>
            </a:r>
            <a:r>
              <a:rPr lang="kk-KZ" sz="2000" b="1" smtClean="0"/>
              <a:t>Брустың жүк көтеру қабілетін анықтау</a:t>
            </a:r>
            <a:r>
              <a:rPr lang="ru-RU" sz="2000" i="1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i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i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600" i="1" smtClean="0"/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34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8675602"/>
              </p:ext>
            </p:extLst>
          </p:nvPr>
        </p:nvGraphicFramePr>
        <p:xfrm>
          <a:off x="3491880" y="4878685"/>
          <a:ext cx="1869901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Формула" r:id="rId3" imgW="508000" imgH="419100" progId="Equation.3">
                  <p:embed/>
                </p:oleObj>
              </mc:Choice>
              <mc:Fallback>
                <p:oleObj name="Формула" r:id="rId3" imgW="508000" imgH="419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878685"/>
                        <a:ext cx="1869901" cy="10001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4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384317"/>
              </p:ext>
            </p:extLst>
          </p:nvPr>
        </p:nvGraphicFramePr>
        <p:xfrm>
          <a:off x="5857875" y="5795963"/>
          <a:ext cx="1882477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Формула" r:id="rId5" imgW="596641" imgH="215806" progId="Equation.3">
                  <p:embed/>
                </p:oleObj>
              </mc:Choice>
              <mc:Fallback>
                <p:oleObj name="Формула" r:id="rId5" imgW="596641" imgH="215806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75" y="5795963"/>
                        <a:ext cx="1882477" cy="7207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46" name="Object 12"/>
          <p:cNvGraphicFramePr>
            <a:graphicFrameLocks noChangeAspect="1"/>
          </p:cNvGraphicFramePr>
          <p:nvPr/>
        </p:nvGraphicFramePr>
        <p:xfrm>
          <a:off x="3773488" y="3581400"/>
          <a:ext cx="19081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Equation" r:id="rId7" imgW="888840" imgH="393480" progId="Equation.DSMT4">
                  <p:embed/>
                </p:oleObj>
              </mc:Choice>
              <mc:Fallback>
                <p:oleObj name="Equation" r:id="rId7" imgW="888840" imgH="39348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3488" y="3581400"/>
                        <a:ext cx="1908175" cy="8255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732</TotalTime>
  <Words>557</Words>
  <Application>Microsoft Office PowerPoint</Application>
  <PresentationFormat>Произвольный</PresentationFormat>
  <Paragraphs>111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Wingdings</vt:lpstr>
      <vt:lpstr>Calibri</vt:lpstr>
      <vt:lpstr>Arial Black</vt:lpstr>
      <vt:lpstr>Times New Roman</vt:lpstr>
      <vt:lpstr>Пиксел</vt:lpstr>
      <vt:lpstr>Microsoft Equation 3.0</vt:lpstr>
      <vt:lpstr>MathType 6.0 Equation</vt:lpstr>
      <vt:lpstr>ЛЕКЦИЯ 9 </vt:lpstr>
      <vt:lpstr>СОЗЫЛУ немесе СЫҒЫЛУ</vt:lpstr>
      <vt:lpstr>СОЗЫЛУ, СЫҒЫЛУ  ДЕФОРМАЦИЯСЫ</vt:lpstr>
      <vt:lpstr>Презентация PowerPoint</vt:lpstr>
      <vt:lpstr>Гук заңы</vt:lpstr>
      <vt:lpstr>Презентация PowerPoint</vt:lpstr>
      <vt:lpstr>К Е Р Н Е У</vt:lpstr>
      <vt:lpstr> Материалдардың негізгі механикалық сипаттамалары </vt:lpstr>
      <vt:lpstr>Созылу мен сығылу кезіндегі диаграмма</vt:lpstr>
      <vt:lpstr>Беріктік сипаттамалары</vt:lpstr>
      <vt:lpstr>Мүмкіндік кернеу</vt:lpstr>
      <vt:lpstr>Созылған (сығылған) брустарды беріктікке есептеу</vt:lpstr>
    </vt:vector>
  </TitlesOfParts>
  <Company>Организация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 5</dc:title>
  <dc:creator>Customer</dc:creator>
  <cp:lastModifiedBy>user</cp:lastModifiedBy>
  <cp:revision>44</cp:revision>
  <cp:lastPrinted>2013-02-12T09:21:35Z</cp:lastPrinted>
  <dcterms:created xsi:type="dcterms:W3CDTF">2009-02-18T13:59:41Z</dcterms:created>
  <dcterms:modified xsi:type="dcterms:W3CDTF">2014-10-07T07:33:39Z</dcterms:modified>
</cp:coreProperties>
</file>